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Ex1.xml" ContentType="application/vnd.ms-office.chartex+xml"/>
  <Override PartName="/ppt/charts/style1.xml" ContentType="application/vnd.ms-office.chartstyle+xml"/>
  <Override PartName="/ppt/charts/colors1.xml" ContentType="application/vnd.ms-office.chartcolorstyle+xml"/>
  <Override PartName="/ppt/charts/chart1.xml" ContentType="application/vnd.openxmlformats-officedocument.drawingml.chart+xml"/>
  <Override PartName="/ppt/charts/style2.xml" ContentType="application/vnd.ms-office.chartstyle+xml"/>
  <Override PartName="/ppt/charts/colors2.xml" ContentType="application/vnd.ms-office.chartcolorstyle+xml"/>
  <Override PartName="/ppt/charts/chart2.xml" ContentType="application/vnd.openxmlformats-officedocument.drawingml.chart+xml"/>
  <Override PartName="/ppt/charts/style3.xml" ContentType="application/vnd.ms-office.chartstyle+xml"/>
  <Override PartName="/ppt/charts/colors3.xml" ContentType="application/vnd.ms-office.chartcolorstyle+xml"/>
  <Override PartName="/ppt/charts/chart3.xml" ContentType="application/vnd.openxmlformats-officedocument.drawingml.chart+xml"/>
  <Override PartName="/ppt/charts/style4.xml" ContentType="application/vnd.ms-office.chartstyle+xml"/>
  <Override PartName="/ppt/charts/colors4.xml" ContentType="application/vnd.ms-office.chartcolorstyle+xml"/>
  <Override PartName="/ppt/charts/chart4.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77" r:id="rId4"/>
  </p:sldMasterIdLst>
  <p:notesMasterIdLst>
    <p:notesMasterId r:id="rId30"/>
  </p:notesMasterIdLst>
  <p:sldIdLst>
    <p:sldId id="278" r:id="rId5"/>
    <p:sldId id="312" r:id="rId6"/>
    <p:sldId id="299" r:id="rId7"/>
    <p:sldId id="284" r:id="rId8"/>
    <p:sldId id="281" r:id="rId9"/>
    <p:sldId id="282" r:id="rId10"/>
    <p:sldId id="283" r:id="rId11"/>
    <p:sldId id="295" r:id="rId12"/>
    <p:sldId id="285" r:id="rId13"/>
    <p:sldId id="412" r:id="rId14"/>
    <p:sldId id="279" r:id="rId15"/>
    <p:sldId id="314" r:id="rId16"/>
    <p:sldId id="404" r:id="rId17"/>
    <p:sldId id="401" r:id="rId18"/>
    <p:sldId id="406" r:id="rId19"/>
    <p:sldId id="410" r:id="rId20"/>
    <p:sldId id="411" r:id="rId21"/>
    <p:sldId id="407" r:id="rId22"/>
    <p:sldId id="408" r:id="rId23"/>
    <p:sldId id="409" r:id="rId24"/>
    <p:sldId id="313" r:id="rId25"/>
    <p:sldId id="310" r:id="rId26"/>
    <p:sldId id="258" r:id="rId27"/>
    <p:sldId id="414" r:id="rId28"/>
    <p:sldId id="413" r:id="rId2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489"/>
    <a:srgbClr val="FF8000"/>
    <a:srgbClr val="3399FF"/>
    <a:srgbClr val="2E75B6"/>
    <a:srgbClr val="0000FF"/>
    <a:srgbClr val="FF0000"/>
    <a:srgbClr val="608D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43"/>
    <p:restoredTop sz="94709"/>
  </p:normalViewPr>
  <p:slideViewPr>
    <p:cSldViewPr snapToGrid="0" snapToObjects="1">
      <p:cViewPr varScale="1">
        <p:scale>
          <a:sx n="65" d="100"/>
          <a:sy n="65" d="100"/>
        </p:scale>
        <p:origin x="756"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Users\gianfrancozucca\Desktop\Osservatorio%20Redditi%20e%20Famiglie%20Acli%2007.12.2022.xls%20-%20Copia.xlsx" TargetMode="External"/><Relationship Id="rId2" Type="http://schemas.microsoft.com/office/2011/relationships/chartColorStyle" Target="colors2.xml"/><Relationship Id="rId1" Type="http://schemas.microsoft.com/office/2011/relationships/chartStyle" Target="style2.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artinz\Desktop\Osservatorio%20Fisco%20Acli\Borz&#236;_gen2024.xlsx" TargetMode="External"/><Relationship Id="rId2" Type="http://schemas.microsoft.com/office/2011/relationships/chartColorStyle" Target="colors3.xml"/><Relationship Id="rId1" Type="http://schemas.microsoft.com/office/2011/relationships/chartStyle" Target="style3.xml"/></Relationships>
</file>

<file path=ppt/charts/_rels/chart3.xml.rels><?xml version="1.0" encoding="UTF-8" standalone="yes"?>
<Relationships xmlns="http://schemas.openxmlformats.org/package/2006/relationships"><Relationship Id="rId3" Type="http://schemas.openxmlformats.org/officeDocument/2006/relationships/oleObject" Target="file:///\\Users\gianfrancozucca\Desktop\Osservatorio%20Redditi%20e%20Famiglie%20Acli%2007.12.2022.xls%20-%20Copia.xlsx" TargetMode="External"/><Relationship Id="rId2" Type="http://schemas.microsoft.com/office/2011/relationships/chartColorStyle" Target="colors4.xml"/><Relationship Id="rId1" Type="http://schemas.microsoft.com/office/2011/relationships/chartStyle" Target="style4.xml"/></Relationships>
</file>

<file path=ppt/charts/_rels/chart4.xml.rels><?xml version="1.0" encoding="UTF-8" standalone="yes"?>
<Relationships xmlns="http://schemas.openxmlformats.org/package/2006/relationships"><Relationship Id="rId1" Type="http://schemas.openxmlformats.org/officeDocument/2006/relationships/oleObject" Target="file:///C:\Users\Martinz\Desktop\Osservatorio%20Fisco%20Acli\Borz&#236;_gen2024.xlsx" TargetMode="External"/></Relationships>
</file>

<file path=ppt/charts/_rels/chart5.xml.rels><?xml version="1.0" encoding="UTF-8" standalone="yes"?>
<Relationships xmlns="http://schemas.openxmlformats.org/package/2006/relationships"><Relationship Id="rId3" Type="http://schemas.openxmlformats.org/officeDocument/2006/relationships/oleObject" Target="file:///C:\Users\Martinz\Desktop\Osservatorio%20Fisco%20Acli\Borz&#236;_gen2024.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oleObject" Target="file:///C:\Users\Martinz\Desktop\Osservatorio%20Fisco%20Acli\Borz&#236;_gen2024.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Martinz\Desktop\Osservatorio%20Fisco%20Acli\Borz&#236;_gen2024.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Martinz\Desktop\Osservatorio%20Fisco%20Acli\Borz&#236;_gen2024.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Martinz\Desktop\Osservatorio%20Fisco%20Acli\Borz&#236;_gen2024.xlsx" TargetMode="External"/><Relationship Id="rId2" Type="http://schemas.microsoft.com/office/2011/relationships/chartColorStyle" Target="colors9.xml"/><Relationship Id="rId1" Type="http://schemas.microsoft.com/office/2011/relationships/chartStyle" Target="style9.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C:\Users\Martinz\Desktop\Osservatorio%20Fisco%20Acli\Borz&#236;_gen202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it-IT" sz="2800" dirty="0">
                <a:solidFill>
                  <a:schemeClr val="tx1"/>
                </a:solidFill>
                <a:latin typeface="+mj-lt"/>
              </a:rPr>
              <a:t>Distribuzione %</a:t>
            </a:r>
            <a:r>
              <a:rPr lang="it-IT" sz="2800" baseline="0" dirty="0">
                <a:solidFill>
                  <a:schemeClr val="tx1"/>
                </a:solidFill>
                <a:latin typeface="+mj-lt"/>
              </a:rPr>
              <a:t> per classi di reddito</a:t>
            </a:r>
          </a:p>
        </c:rich>
      </c:tx>
      <c:layout>
        <c:manualLayout>
          <c:xMode val="edge"/>
          <c:yMode val="edge"/>
          <c:x val="4.7042451795060079E-2"/>
          <c:y val="4.3594383508120227E-2"/>
        </c:manualLayout>
      </c:layout>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manualLayout>
          <c:layoutTarget val="inner"/>
          <c:xMode val="edge"/>
          <c:yMode val="edge"/>
          <c:x val="4.2089490893820969E-2"/>
          <c:y val="0.16987301438854641"/>
          <c:w val="0.94558369663017416"/>
          <c:h val="0.60971138116813117"/>
        </c:manualLayout>
      </c:layout>
      <c:lineChart>
        <c:grouping val="standard"/>
        <c:varyColors val="0"/>
        <c:ser>
          <c:idx val="0"/>
          <c:order val="0"/>
          <c:tx>
            <c:strRef>
              <c:f>'Curva Red'!$C$1</c:f>
              <c:strCache>
                <c:ptCount val="1"/>
                <c:pt idx="0">
                  <c:v>ONRF 2020</c:v>
                </c:pt>
              </c:strCache>
            </c:strRef>
          </c:tx>
          <c:spPr>
            <a:ln w="76200" cap="rnd">
              <a:solidFill>
                <a:schemeClr val="accent5">
                  <a:lumMod val="75000"/>
                </a:schemeClr>
              </a:solidFill>
              <a:round/>
            </a:ln>
            <a:effectLst/>
          </c:spPr>
          <c:marker>
            <c:symbol val="none"/>
          </c:marker>
          <c:cat>
            <c:strRef>
              <c:f>'Curva Red'!$B$2:$B$12</c:f>
              <c:strCache>
                <c:ptCount val="11"/>
                <c:pt idx="0">
                  <c:v>fino a 10.000</c:v>
                </c:pt>
                <c:pt idx="1">
                  <c:v>da 10.001 a 20.000</c:v>
                </c:pt>
                <c:pt idx="2">
                  <c:v>da 20.001 a 30.000</c:v>
                </c:pt>
                <c:pt idx="3">
                  <c:v>da 30.001 a 40.000</c:v>
                </c:pt>
                <c:pt idx="4">
                  <c:v>da 40.001 a 50.000</c:v>
                </c:pt>
                <c:pt idx="5">
                  <c:v>da 50.001 a 60.000</c:v>
                </c:pt>
                <c:pt idx="6">
                  <c:v>da 60.001 a 70.000</c:v>
                </c:pt>
                <c:pt idx="7">
                  <c:v>da 70.001 a 80.000</c:v>
                </c:pt>
                <c:pt idx="8">
                  <c:v>da 80.001 a 90.000</c:v>
                </c:pt>
                <c:pt idx="9">
                  <c:v>da 90.001 a 100.000</c:v>
                </c:pt>
                <c:pt idx="10">
                  <c:v>oltre 100.000</c:v>
                </c:pt>
              </c:strCache>
            </c:strRef>
          </c:cat>
          <c:val>
            <c:numRef>
              <c:f>'Curva Red'!$C$2:$C$12</c:f>
              <c:numCache>
                <c:formatCode>General</c:formatCode>
                <c:ptCount val="11"/>
                <c:pt idx="0">
                  <c:v>13.3</c:v>
                </c:pt>
                <c:pt idx="1">
                  <c:v>29.1</c:v>
                </c:pt>
                <c:pt idx="2">
                  <c:v>33</c:v>
                </c:pt>
                <c:pt idx="3">
                  <c:v>14.5</c:v>
                </c:pt>
                <c:pt idx="4">
                  <c:v>4.8</c:v>
                </c:pt>
                <c:pt idx="5">
                  <c:v>2</c:v>
                </c:pt>
                <c:pt idx="6">
                  <c:v>1.1000000000000001</c:v>
                </c:pt>
                <c:pt idx="7">
                  <c:v>0.8</c:v>
                </c:pt>
                <c:pt idx="8">
                  <c:v>0.5</c:v>
                </c:pt>
                <c:pt idx="9">
                  <c:v>0.3</c:v>
                </c:pt>
                <c:pt idx="10">
                  <c:v>0.6</c:v>
                </c:pt>
              </c:numCache>
            </c:numRef>
          </c:val>
          <c:smooth val="1"/>
          <c:extLst>
            <c:ext xmlns:c16="http://schemas.microsoft.com/office/drawing/2014/chart" uri="{C3380CC4-5D6E-409C-BE32-E72D297353CC}">
              <c16:uniqueId val="{00000000-22EB-6544-810F-4B335B923FBF}"/>
            </c:ext>
          </c:extLst>
        </c:ser>
        <c:ser>
          <c:idx val="1"/>
          <c:order val="1"/>
          <c:tx>
            <c:strRef>
              <c:f>'Curva Red'!$D$1</c:f>
              <c:strCache>
                <c:ptCount val="1"/>
                <c:pt idx="0">
                  <c:v>MEF 2020</c:v>
                </c:pt>
              </c:strCache>
            </c:strRef>
          </c:tx>
          <c:spPr>
            <a:ln w="50800" cap="rnd">
              <a:solidFill>
                <a:schemeClr val="accent2"/>
              </a:solidFill>
              <a:prstDash val="sysDash"/>
              <a:round/>
            </a:ln>
            <a:effectLst/>
          </c:spPr>
          <c:marker>
            <c:symbol val="none"/>
          </c:marker>
          <c:cat>
            <c:strRef>
              <c:f>'Curva Red'!$B$2:$B$12</c:f>
              <c:strCache>
                <c:ptCount val="11"/>
                <c:pt idx="0">
                  <c:v>fino a 10.000</c:v>
                </c:pt>
                <c:pt idx="1">
                  <c:v>da 10.001 a 20.000</c:v>
                </c:pt>
                <c:pt idx="2">
                  <c:v>da 20.001 a 30.000</c:v>
                </c:pt>
                <c:pt idx="3">
                  <c:v>da 30.001 a 40.000</c:v>
                </c:pt>
                <c:pt idx="4">
                  <c:v>da 40.001 a 50.000</c:v>
                </c:pt>
                <c:pt idx="5">
                  <c:v>da 50.001 a 60.000</c:v>
                </c:pt>
                <c:pt idx="6">
                  <c:v>da 60.001 a 70.000</c:v>
                </c:pt>
                <c:pt idx="7">
                  <c:v>da 70.001 a 80.000</c:v>
                </c:pt>
                <c:pt idx="8">
                  <c:v>da 80.001 a 90.000</c:v>
                </c:pt>
                <c:pt idx="9">
                  <c:v>da 90.001 a 100.000</c:v>
                </c:pt>
                <c:pt idx="10">
                  <c:v>oltre 100.000</c:v>
                </c:pt>
              </c:strCache>
            </c:strRef>
          </c:cat>
          <c:val>
            <c:numRef>
              <c:f>'Curva Red'!$D$2:$D$12</c:f>
              <c:numCache>
                <c:formatCode>0.0</c:formatCode>
                <c:ptCount val="11"/>
                <c:pt idx="0">
                  <c:v>28.966751738256107</c:v>
                </c:pt>
                <c:pt idx="1">
                  <c:v>27.085198117706977</c:v>
                </c:pt>
                <c:pt idx="2">
                  <c:v>23.510466087791425</c:v>
                </c:pt>
                <c:pt idx="3">
                  <c:v>10.807967973207194</c:v>
                </c:pt>
                <c:pt idx="4">
                  <c:v>3.8694802064186136</c:v>
                </c:pt>
                <c:pt idx="5">
                  <c:v>1.7754098701265923</c:v>
                </c:pt>
                <c:pt idx="6">
                  <c:v>1.0930519073895901</c:v>
                </c:pt>
                <c:pt idx="7">
                  <c:v>0.77584560025330962</c:v>
                </c:pt>
                <c:pt idx="8">
                  <c:v>0.52241772226494188</c:v>
                </c:pt>
                <c:pt idx="9">
                  <c:v>0.35652282380233552</c:v>
                </c:pt>
                <c:pt idx="10">
                  <c:v>1.2368879527829142</c:v>
                </c:pt>
              </c:numCache>
            </c:numRef>
          </c:val>
          <c:smooth val="1"/>
          <c:extLst>
            <c:ext xmlns:c16="http://schemas.microsoft.com/office/drawing/2014/chart" uri="{C3380CC4-5D6E-409C-BE32-E72D297353CC}">
              <c16:uniqueId val="{00000001-22EB-6544-810F-4B335B923FBF}"/>
            </c:ext>
          </c:extLst>
        </c:ser>
        <c:dLbls>
          <c:showLegendKey val="0"/>
          <c:showVal val="0"/>
          <c:showCatName val="0"/>
          <c:showSerName val="0"/>
          <c:showPercent val="0"/>
          <c:showBubbleSize val="0"/>
        </c:dLbls>
        <c:smooth val="0"/>
        <c:axId val="249573784"/>
        <c:axId val="249574112"/>
      </c:lineChart>
      <c:catAx>
        <c:axId val="249573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j-lt"/>
                <a:ea typeface="+mn-ea"/>
                <a:cs typeface="+mn-cs"/>
              </a:defRPr>
            </a:pPr>
            <a:endParaRPr lang="it-IT"/>
          </a:p>
        </c:txPr>
        <c:crossAx val="249574112"/>
        <c:crosses val="autoZero"/>
        <c:auto val="1"/>
        <c:lblAlgn val="ctr"/>
        <c:lblOffset val="100"/>
        <c:noMultiLvlLbl val="0"/>
      </c:catAx>
      <c:valAx>
        <c:axId val="2495741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it-IT"/>
          </a:p>
        </c:txPr>
        <c:crossAx val="249573784"/>
        <c:crosses val="autoZero"/>
        <c:crossBetween val="between"/>
      </c:valAx>
      <c:spPr>
        <a:noFill/>
        <a:ln>
          <a:noFill/>
        </a:ln>
        <a:effectLst/>
      </c:spPr>
    </c:plotArea>
    <c:legend>
      <c:legendPos val="b"/>
      <c:layout>
        <c:manualLayout>
          <c:xMode val="edge"/>
          <c:yMode val="edge"/>
          <c:x val="0.55202651650014878"/>
          <c:y val="9.4049136856018109E-2"/>
          <c:w val="0.42483163577154509"/>
          <c:h val="6.5407434535799308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j-lt"/>
              <a:ea typeface="+mn-ea"/>
              <a:cs typeface="+mn-cs"/>
            </a:defRPr>
          </a:pPr>
          <a:endParaRPr lang="it-I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it-I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solidFill>
              <a:schemeClr val="tx2">
                <a:lumMod val="10000"/>
                <a:lumOff val="90000"/>
              </a:schemeClr>
            </a:solidFill>
          </c:spPr>
          <c:dPt>
            <c:idx val="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1-6332-451E-A47F-D8971166698B}"/>
              </c:ext>
            </c:extLst>
          </c:dPt>
          <c:dPt>
            <c:idx val="1"/>
            <c:bubble3D val="0"/>
            <c:spPr>
              <a:solidFill>
                <a:schemeClr val="accent1">
                  <a:lumMod val="60000"/>
                  <a:lumOff val="40000"/>
                </a:schemeClr>
              </a:solidFill>
              <a:ln w="19050">
                <a:solidFill>
                  <a:schemeClr val="lt1"/>
                </a:solidFill>
              </a:ln>
              <a:effectLst/>
            </c:spPr>
            <c:extLst>
              <c:ext xmlns:c16="http://schemas.microsoft.com/office/drawing/2014/chart" uri="{C3380CC4-5D6E-409C-BE32-E72D297353CC}">
                <c16:uniqueId val="{00000003-6332-451E-A47F-D8971166698B}"/>
              </c:ext>
            </c:extLst>
          </c:dPt>
          <c:dLbls>
            <c:dLbl>
              <c:idx val="0"/>
              <c:layout>
                <c:manualLayout>
                  <c:x val="-6.1348148275073362E-4"/>
                  <c:y val="5.6040704495935088E-2"/>
                </c:manualLayout>
              </c:layout>
              <c:tx>
                <c:rich>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Calibri Light" panose="020F0302020204030204" pitchFamily="34" charset="0"/>
                        <a:ea typeface="+mn-ea"/>
                        <a:cs typeface="Calibri Light" panose="020F0302020204030204" pitchFamily="34" charset="0"/>
                      </a:defRPr>
                    </a:pPr>
                    <a:fld id="{BE70F936-8F69-4407-984A-8BCCFB213B53}" type="CATEGORYNAME">
                      <a:rPr lang="it-IT" sz="1600" b="1" i="0" u="none" strike="noStrike" kern="1200" baseline="0">
                        <a:solidFill>
                          <a:schemeClr val="tx1"/>
                        </a:solidFill>
                        <a:latin typeface="Calibri Light" panose="020F0302020204030204" pitchFamily="34" charset="0"/>
                        <a:cs typeface="Calibri Light" panose="020F0302020204030204" pitchFamily="34" charset="0"/>
                      </a:rPr>
                      <a:pPr>
                        <a:defRPr sz="1600" b="1">
                          <a:solidFill>
                            <a:schemeClr val="tx1"/>
                          </a:solidFill>
                          <a:latin typeface="Calibri Light" panose="020F0302020204030204" pitchFamily="34" charset="0"/>
                          <a:cs typeface="Calibri Light" panose="020F0302020204030204" pitchFamily="34" charset="0"/>
                        </a:defRPr>
                      </a:pPr>
                      <a:t>[NOME CATEGORIA]</a:t>
                    </a:fld>
                    <a:r>
                      <a:rPr lang="it-IT" sz="1600" b="1" i="0" u="none" strike="noStrike" kern="1200" baseline="0">
                        <a:solidFill>
                          <a:schemeClr val="tx1"/>
                        </a:solidFill>
                        <a:latin typeface="Calibri Light" panose="020F0302020204030204" pitchFamily="34" charset="0"/>
                        <a:cs typeface="Calibri Light" panose="020F0302020204030204" pitchFamily="34" charset="0"/>
                      </a:rPr>
                      <a:t>; </a:t>
                    </a:r>
                    <a:fld id="{315F0AE4-2D79-43D3-BEEC-E82A04926B33}" type="VALUE">
                      <a:rPr lang="it-IT" sz="1600" baseline="0">
                        <a:solidFill>
                          <a:schemeClr val="tx1"/>
                        </a:solidFill>
                      </a:rPr>
                      <a:pPr>
                        <a:defRPr sz="1600" b="1">
                          <a:solidFill>
                            <a:schemeClr val="tx1"/>
                          </a:solidFill>
                          <a:latin typeface="Calibri Light" panose="020F0302020204030204" pitchFamily="34" charset="0"/>
                          <a:cs typeface="Calibri Light" panose="020F0302020204030204" pitchFamily="34" charset="0"/>
                        </a:defRPr>
                      </a:pPr>
                      <a:t>[VALORE]</a:t>
                    </a:fld>
                    <a:r>
                      <a:rPr lang="it-IT" sz="1600" baseline="0">
                        <a:solidFill>
                          <a:schemeClr val="tx1"/>
                        </a:solidFill>
                      </a:rPr>
                      <a:t> (</a:t>
                    </a:r>
                    <a:fld id="{25C8FBEE-CBC2-419B-B9D3-30D07FE24A6E}" type="CELLRANGE">
                      <a:rPr lang="it-IT" sz="1600" b="1" i="0" u="none" strike="noStrike" kern="1200" baseline="0">
                        <a:solidFill>
                          <a:schemeClr val="tx1"/>
                        </a:solidFill>
                        <a:latin typeface="Calibri Light" panose="020F0302020204030204" pitchFamily="34" charset="0"/>
                        <a:cs typeface="Calibri Light" panose="020F0302020204030204" pitchFamily="34" charset="0"/>
                      </a:rPr>
                      <a:pPr>
                        <a:defRPr sz="1600" b="1">
                          <a:solidFill>
                            <a:schemeClr val="tx1"/>
                          </a:solidFill>
                          <a:latin typeface="Calibri Light" panose="020F0302020204030204" pitchFamily="34" charset="0"/>
                          <a:cs typeface="Calibri Light" panose="020F0302020204030204" pitchFamily="34" charset="0"/>
                        </a:defRPr>
                      </a:pPr>
                      <a:t>[INTERVALLOCELLE]</a:t>
                    </a:fld>
                    <a:r>
                      <a:rPr lang="it-IT" sz="1600" b="1" i="0" u="none" strike="noStrike" kern="1200" baseline="0">
                        <a:solidFill>
                          <a:schemeClr val="tx1"/>
                        </a:solidFill>
                        <a:latin typeface="Calibri Light" panose="020F0302020204030204" pitchFamily="34" charset="0"/>
                        <a:cs typeface="Calibri Light" panose="020F0302020204030204" pitchFamily="34" charset="0"/>
                      </a:rPr>
                      <a:t> )</a:t>
                    </a:r>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Calibri Light" panose="020F0302020204030204" pitchFamily="34" charset="0"/>
                      <a:ea typeface="+mn-ea"/>
                      <a:cs typeface="Calibri Light" panose="020F0302020204030204" pitchFamily="34" charset="0"/>
                    </a:defRPr>
                  </a:pPr>
                  <a:endParaRPr lang="it-IT"/>
                </a:p>
              </c:txPr>
              <c:dLblPos val="bestFit"/>
              <c:showLegendKey val="0"/>
              <c:showVal val="1"/>
              <c:showCatName val="1"/>
              <c:showSerName val="0"/>
              <c:showPercent val="0"/>
              <c:showBubbleSize val="0"/>
              <c:extLst>
                <c:ext xmlns:c15="http://schemas.microsoft.com/office/drawing/2012/chart" uri="{CE6537A1-D6FC-4f65-9D91-7224C49458BB}">
                  <c15:layout>
                    <c:manualLayout>
                      <c:w val="0.21327777777777779"/>
                      <c:h val="0.25122703412073488"/>
                    </c:manualLayout>
                  </c15:layout>
                  <c15:dlblFieldTable/>
                  <c15:showDataLabelsRange val="1"/>
                </c:ext>
                <c:ext xmlns:c16="http://schemas.microsoft.com/office/drawing/2014/chart" uri="{C3380CC4-5D6E-409C-BE32-E72D297353CC}">
                  <c16:uniqueId val="{00000001-6332-451E-A47F-D8971166698B}"/>
                </c:ext>
              </c:extLst>
            </c:dLbl>
            <c:dLbl>
              <c:idx val="1"/>
              <c:layout>
                <c:manualLayout>
                  <c:x val="-5.416174362704898E-2"/>
                  <c:y val="-7.9677803628695726E-2"/>
                </c:manualLayout>
              </c:layout>
              <c:tx>
                <c:rich>
                  <a:bodyPr rot="0" spcFirstLastPara="1" vertOverflow="ellipsis" vert="horz" wrap="square" lIns="38100" tIns="19050" rIns="38100" bIns="19050" anchor="ctr" anchorCtr="1">
                    <a:spAutoFit/>
                  </a:bodyPr>
                  <a:lstStyle/>
                  <a:p>
                    <a:pPr>
                      <a:defRPr sz="1600" b="1" i="0" u="none" strike="noStrike" kern="1200" baseline="0">
                        <a:solidFill>
                          <a:srgbClr val="FF0000"/>
                        </a:solidFill>
                        <a:latin typeface="Calibri Light" panose="020F0302020204030204" pitchFamily="34" charset="0"/>
                        <a:ea typeface="+mn-ea"/>
                        <a:cs typeface="Calibri Light" panose="020F0302020204030204" pitchFamily="34" charset="0"/>
                      </a:defRPr>
                    </a:pPr>
                    <a:fld id="{8E7C79EA-ADC7-4FBA-8FE3-05B76F927D57}" type="CATEGORYNAME">
                      <a:rPr lang="it-IT" sz="1600" b="1" i="0" u="none" strike="noStrike" kern="1200" baseline="0">
                        <a:solidFill>
                          <a:srgbClr val="FF0000"/>
                        </a:solidFill>
                        <a:latin typeface="Calibri Light" panose="020F0302020204030204" pitchFamily="34" charset="0"/>
                        <a:cs typeface="Calibri Light" panose="020F0302020204030204" pitchFamily="34" charset="0"/>
                      </a:rPr>
                      <a:pPr>
                        <a:defRPr sz="1600" b="1">
                          <a:solidFill>
                            <a:srgbClr val="FF0000"/>
                          </a:solidFill>
                          <a:latin typeface="Calibri Light" panose="020F0302020204030204" pitchFamily="34" charset="0"/>
                          <a:cs typeface="Calibri Light" panose="020F0302020204030204" pitchFamily="34" charset="0"/>
                        </a:defRPr>
                      </a:pPr>
                      <a:t>[NOME CATEGORIA]</a:t>
                    </a:fld>
                    <a:r>
                      <a:rPr lang="it-IT" sz="1600" b="1" i="0" u="none" strike="noStrike" kern="1200" baseline="0">
                        <a:solidFill>
                          <a:srgbClr val="FF0000"/>
                        </a:solidFill>
                        <a:latin typeface="Calibri Light" panose="020F0302020204030204" pitchFamily="34" charset="0"/>
                        <a:cs typeface="Calibri Light" panose="020F0302020204030204" pitchFamily="34" charset="0"/>
                      </a:rPr>
                      <a:t>;</a:t>
                    </a:r>
                    <a:r>
                      <a:rPr lang="it-IT" sz="1600" baseline="0">
                        <a:solidFill>
                          <a:srgbClr val="FF0000"/>
                        </a:solidFill>
                      </a:rPr>
                      <a:t> </a:t>
                    </a:r>
                    <a:fld id="{B7C0A5BC-16A0-4A78-B2CA-A7F7C88D1BD2}" type="VALUE">
                      <a:rPr lang="it-IT" sz="1600" baseline="0">
                        <a:solidFill>
                          <a:srgbClr val="FF0000"/>
                        </a:solidFill>
                      </a:rPr>
                      <a:pPr>
                        <a:defRPr sz="1600" b="1">
                          <a:solidFill>
                            <a:srgbClr val="FF0000"/>
                          </a:solidFill>
                          <a:latin typeface="Calibri Light" panose="020F0302020204030204" pitchFamily="34" charset="0"/>
                          <a:cs typeface="Calibri Light" panose="020F0302020204030204" pitchFamily="34" charset="0"/>
                        </a:defRPr>
                      </a:pPr>
                      <a:t>[VALORE]</a:t>
                    </a:fld>
                    <a:r>
                      <a:rPr lang="it-IT" sz="1600" baseline="0">
                        <a:solidFill>
                          <a:srgbClr val="FF0000"/>
                        </a:solidFill>
                      </a:rPr>
                      <a:t> (</a:t>
                    </a:r>
                    <a:fld id="{0D96F186-B741-4B3A-9E43-E1D4C481F3B1}" type="CELLRANGE">
                      <a:rPr lang="it-IT" sz="1600" b="1" i="0" u="none" strike="noStrike" kern="1200" baseline="0">
                        <a:solidFill>
                          <a:srgbClr val="FF0000"/>
                        </a:solidFill>
                        <a:latin typeface="Calibri Light" panose="020F0302020204030204" pitchFamily="34" charset="0"/>
                        <a:cs typeface="Calibri Light" panose="020F0302020204030204" pitchFamily="34" charset="0"/>
                      </a:rPr>
                      <a:pPr>
                        <a:defRPr sz="1600" b="1">
                          <a:solidFill>
                            <a:srgbClr val="FF0000"/>
                          </a:solidFill>
                          <a:latin typeface="Calibri Light" panose="020F0302020204030204" pitchFamily="34" charset="0"/>
                          <a:cs typeface="Calibri Light" panose="020F0302020204030204" pitchFamily="34" charset="0"/>
                        </a:defRPr>
                      </a:pPr>
                      <a:t>[INTERVALLOCELLE]</a:t>
                    </a:fld>
                    <a:r>
                      <a:rPr lang="it-IT" sz="1600" b="1" i="0" u="none" strike="noStrike" kern="1200" baseline="0">
                        <a:solidFill>
                          <a:srgbClr val="FF0000"/>
                        </a:solidFill>
                        <a:latin typeface="Calibri Light" panose="020F0302020204030204" pitchFamily="34" charset="0"/>
                        <a:cs typeface="Calibri Light" panose="020F0302020204030204" pitchFamily="34" charset="0"/>
                      </a:rPr>
                      <a:t>)</a:t>
                    </a:r>
                  </a:p>
                </c:rich>
              </c:tx>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rgbClr val="FF0000"/>
                      </a:solidFill>
                      <a:latin typeface="Calibri Light" panose="020F0302020204030204" pitchFamily="34" charset="0"/>
                      <a:ea typeface="+mn-ea"/>
                      <a:cs typeface="Calibri Light" panose="020F0302020204030204" pitchFamily="34" charset="0"/>
                    </a:defRPr>
                  </a:pPr>
                  <a:endParaRPr lang="it-IT"/>
                </a:p>
              </c:txPr>
              <c:showLegendKey val="0"/>
              <c:showVal val="1"/>
              <c:showCatName val="1"/>
              <c:showSerName val="0"/>
              <c:showPercent val="0"/>
              <c:showBubbleSize val="0"/>
              <c:extLst>
                <c:ext xmlns:c15="http://schemas.microsoft.com/office/drawing/2012/chart" uri="{CE6537A1-D6FC-4f65-9D91-7224C49458BB}">
                  <c15:layout>
                    <c:manualLayout>
                      <c:w val="0.21552777777777779"/>
                      <c:h val="0.28518518518518521"/>
                    </c:manualLayout>
                  </c15:layout>
                  <c15:dlblFieldTable/>
                  <c15:showDataLabelsRange val="1"/>
                </c:ext>
                <c:ext xmlns:c16="http://schemas.microsoft.com/office/drawing/2014/chart" uri="{C3380CC4-5D6E-409C-BE32-E72D297353CC}">
                  <c16:uniqueId val="{00000003-6332-451E-A47F-D8971166698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Calibri Light" panose="020F0302020204030204" pitchFamily="34" charset="0"/>
                    <a:ea typeface="+mn-ea"/>
                    <a:cs typeface="Calibri Light" panose="020F0302020204030204" pitchFamily="34" charset="0"/>
                  </a:defRPr>
                </a:pPr>
                <a:endParaRPr lang="it-IT"/>
              </a:p>
            </c:txPr>
            <c:showLegendKey val="0"/>
            <c:showVal val="1"/>
            <c:showCatName val="1"/>
            <c:showSerName val="0"/>
            <c:showPercent val="0"/>
            <c:showBubbleSize val="0"/>
            <c:showLeaderLines val="0"/>
            <c:extLst>
              <c:ext xmlns:c15="http://schemas.microsoft.com/office/drawing/2012/chart" uri="{CE6537A1-D6FC-4f65-9D91-7224C49458BB}">
                <c15:showDataLabelsRange val="1"/>
              </c:ext>
            </c:extLst>
          </c:dLbls>
          <c:cat>
            <c:strRef>
              <c:f>Foglio3!$A$2:$A$3</c:f>
              <c:strCache>
                <c:ptCount val="2"/>
                <c:pt idx="0">
                  <c:v>Famiglie in guadagno</c:v>
                </c:pt>
                <c:pt idx="1">
                  <c:v>Famiglie in perdita</c:v>
                </c:pt>
              </c:strCache>
            </c:strRef>
          </c:cat>
          <c:val>
            <c:numRef>
              <c:f>Foglio3!$B$2:$B$3</c:f>
              <c:numCache>
                <c:formatCode>_-* #,##0_-;\-* #,##0_-;_-* "-"??_-;_-@_-</c:formatCode>
                <c:ptCount val="2"/>
                <c:pt idx="0">
                  <c:v>127974</c:v>
                </c:pt>
                <c:pt idx="1">
                  <c:v>474592</c:v>
                </c:pt>
              </c:numCache>
            </c:numRef>
          </c:val>
          <c:extLst>
            <c:ext xmlns:c15="http://schemas.microsoft.com/office/drawing/2012/chart" uri="{02D57815-91ED-43cb-92C2-25804820EDAC}">
              <c15:datalabelsRange>
                <c15:f>Foglio3!$F$2:$F$3</c15:f>
                <c15:dlblRangeCache>
                  <c:ptCount val="2"/>
                  <c:pt idx="0">
                    <c:v>21%</c:v>
                  </c:pt>
                  <c:pt idx="1">
                    <c:v>79%</c:v>
                  </c:pt>
                </c15:dlblRangeCache>
              </c15:datalabelsRange>
            </c:ext>
            <c:ext xmlns:c16="http://schemas.microsoft.com/office/drawing/2014/chart" uri="{C3380CC4-5D6E-409C-BE32-E72D297353CC}">
              <c16:uniqueId val="{00000004-6332-451E-A47F-D8971166698B}"/>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it-I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baseline="0">
                <a:solidFill>
                  <a:schemeClr val="tx1">
                    <a:lumMod val="65000"/>
                    <a:lumOff val="35000"/>
                  </a:schemeClr>
                </a:solidFill>
                <a:latin typeface="+mj-lt"/>
                <a:ea typeface="+mn-ea"/>
                <a:cs typeface="+mn-cs"/>
              </a:defRPr>
            </a:pPr>
            <a:r>
              <a:rPr lang="it-IT" sz="2400" dirty="0">
                <a:latin typeface="+mj-lt"/>
              </a:rPr>
              <a:t>Ammontare </a:t>
            </a:r>
            <a:r>
              <a:rPr lang="it-IT" sz="2400" baseline="0" dirty="0">
                <a:latin typeface="+mj-lt"/>
              </a:rPr>
              <a:t>globale di reddito equivalente a valore costante guadagnato o perso dai dichiaranti del panel ONRF dall’anno fiscale 2019 al 2022</a:t>
            </a:r>
            <a:endParaRPr lang="it-IT" sz="2400" dirty="0">
              <a:latin typeface="+mj-lt"/>
            </a:endParaRPr>
          </a:p>
        </c:rich>
      </c:tx>
      <c:overlay val="0"/>
      <c:spPr>
        <a:noFill/>
        <a:ln>
          <a:noFill/>
        </a:ln>
        <a:effectLst/>
      </c:spPr>
      <c:txPr>
        <a:bodyPr rot="0" spcFirstLastPara="1" vertOverflow="ellipsis" vert="horz" wrap="square" anchor="ctr" anchorCtr="1"/>
        <a:lstStyle/>
        <a:p>
          <a:pPr>
            <a:defRPr sz="2400" b="0" i="0" u="none" strike="noStrike" baseline="0">
              <a:solidFill>
                <a:schemeClr val="tx1">
                  <a:lumMod val="65000"/>
                  <a:lumOff val="35000"/>
                </a:schemeClr>
              </a:solidFill>
              <a:latin typeface="+mj-lt"/>
              <a:ea typeface="+mn-ea"/>
              <a:cs typeface="+mn-cs"/>
            </a:defRPr>
          </a:pPr>
          <a:endParaRPr lang="it-IT"/>
        </a:p>
      </c:txPr>
    </c:title>
    <c:autoTitleDeleted val="0"/>
    <c:plotArea>
      <c:layout/>
      <c:barChart>
        <c:barDir val="bar"/>
        <c:grouping val="clustered"/>
        <c:varyColors val="0"/>
        <c:ser>
          <c:idx val="0"/>
          <c:order val="0"/>
          <c:spPr>
            <a:solidFill>
              <a:srgbClr val="FF0000"/>
            </a:solidFill>
            <a:ln>
              <a:noFill/>
            </a:ln>
            <a:effectLst/>
          </c:spPr>
          <c:invertIfNegative val="0"/>
          <c:dLbls>
            <c:dLbl>
              <c:idx val="0"/>
              <c:layout>
                <c:manualLayout>
                  <c:x val="-0.21699612094255094"/>
                  <c:y val="1.4350943572760127E-2"/>
                </c:manualLayout>
              </c:layout>
              <c:tx>
                <c:rich>
                  <a:bodyPr rot="0" spcFirstLastPara="1" vertOverflow="ellipsis" vert="horz" wrap="square" lIns="38100" tIns="19050" rIns="38100" bIns="19050" anchor="ctr" anchorCtr="0">
                    <a:noAutofit/>
                  </a:bodyPr>
                  <a:lstStyle/>
                  <a:p>
                    <a:pPr algn="ctr">
                      <a:defRPr sz="2800" b="1" i="0" u="none" strike="noStrike" baseline="0">
                        <a:solidFill>
                          <a:schemeClr val="bg1"/>
                        </a:solidFill>
                        <a:latin typeface="Bebas Neue" panose="020B0606020202050201" pitchFamily="34" charset="77"/>
                        <a:ea typeface="+mn-ea"/>
                        <a:cs typeface="+mn-cs"/>
                      </a:defRPr>
                    </a:pPr>
                    <a:r>
                      <a:rPr lang="en-US" dirty="0"/>
                      <a:t>-1.930.224.347 </a:t>
                    </a:r>
                  </a:p>
                </c:rich>
              </c:tx>
              <c:numFmt formatCode="#,##0\ &quot;€&quot;" sourceLinked="0"/>
              <c:spPr>
                <a:noFill/>
                <a:ln>
                  <a:noFill/>
                </a:ln>
                <a:effectLst/>
              </c:spPr>
              <c:txPr>
                <a:bodyPr rot="0" spcFirstLastPara="1" vertOverflow="ellipsis" vert="horz" wrap="square" lIns="38100" tIns="19050" rIns="38100" bIns="19050" anchor="ctr" anchorCtr="0">
                  <a:noAutofit/>
                </a:bodyPr>
                <a:lstStyle/>
                <a:p>
                  <a:pPr algn="ctr">
                    <a:defRPr sz="2800" b="1" i="0" u="none" strike="noStrike" baseline="0">
                      <a:solidFill>
                        <a:schemeClr val="bg1"/>
                      </a:solidFill>
                      <a:latin typeface="Bebas Neue" panose="020B0606020202050201" pitchFamily="34" charset="77"/>
                      <a:ea typeface="+mn-ea"/>
                      <a:cs typeface="+mn-cs"/>
                    </a:defRPr>
                  </a:pPr>
                  <a:endParaRPr lang="it-IT"/>
                </a:p>
              </c:txPr>
              <c:dLblPos val="outEnd"/>
              <c:showLegendKey val="0"/>
              <c:showVal val="1"/>
              <c:showCatName val="0"/>
              <c:showSerName val="0"/>
              <c:showPercent val="0"/>
              <c:showBubbleSize val="0"/>
              <c:separator>, </c:separator>
              <c:extLst>
                <c:ext xmlns:c15="http://schemas.microsoft.com/office/drawing/2012/chart" uri="{CE6537A1-D6FC-4f65-9D91-7224C49458BB}">
                  <c15:layout>
                    <c:manualLayout>
                      <c:w val="0.25180535535753718"/>
                      <c:h val="0.29907130916412394"/>
                    </c:manualLayout>
                  </c15:layout>
                  <c15:showDataLabelsRange val="0"/>
                </c:ext>
                <c:ext xmlns:c16="http://schemas.microsoft.com/office/drawing/2014/chart" uri="{C3380CC4-5D6E-409C-BE32-E72D297353CC}">
                  <c16:uniqueId val="{00000003-4655-4D48-9119-8991B285942B}"/>
                </c:ext>
              </c:extLst>
            </c:dLbl>
            <c:numFmt formatCode="#,##0.00\ &quot;€&quot;"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baseline="0">
                    <a:solidFill>
                      <a:schemeClr val="bg1"/>
                    </a:solidFill>
                    <a:latin typeface="Bebas Neue" panose="020B0606020202050201" pitchFamily="34" charset="77"/>
                    <a:ea typeface="+mn-ea"/>
                    <a:cs typeface="+mn-cs"/>
                  </a:defRPr>
                </a:pPr>
                <a:endParaRPr lang="it-IT"/>
              </a:p>
            </c:txPr>
            <c:dLblPos val="inBase"/>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'[2]DB -35% e CondProf'!$G$11</c:f>
              <c:numCache>
                <c:formatCode>General</c:formatCode>
                <c:ptCount val="1"/>
                <c:pt idx="0">
                  <c:v>-938210827</c:v>
                </c:pt>
              </c:numCache>
            </c:numRef>
          </c:val>
          <c:extLst>
            <c:ext xmlns:c16="http://schemas.microsoft.com/office/drawing/2014/chart" uri="{C3380CC4-5D6E-409C-BE32-E72D297353CC}">
              <c16:uniqueId val="{00000000-4655-4D48-9119-8991B285942B}"/>
            </c:ext>
          </c:extLst>
        </c:ser>
        <c:ser>
          <c:idx val="1"/>
          <c:order val="1"/>
          <c:spPr>
            <a:solidFill>
              <a:srgbClr val="00B050"/>
            </a:solidFill>
            <a:ln>
              <a:noFill/>
            </a:ln>
            <a:effectLst/>
          </c:spPr>
          <c:invertIfNegative val="0"/>
          <c:dLbls>
            <c:dLbl>
              <c:idx val="0"/>
              <c:layout>
                <c:manualLayout>
                  <c:x val="-0.19321156906730394"/>
                  <c:y val="-5.7403322296376968E-3"/>
                </c:manualLayout>
              </c:layout>
              <c:tx>
                <c:rich>
                  <a:bodyPr/>
                  <a:lstStyle/>
                  <a:p>
                    <a:r>
                      <a:rPr lang="en-US" dirty="0"/>
                      <a:t>595.280.722</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25460191423052375"/>
                      <c:h val="0.20148566126028319"/>
                    </c:manualLayout>
                  </c15:layout>
                  <c15:showDataLabelsRange val="0"/>
                </c:ext>
                <c:ext xmlns:c16="http://schemas.microsoft.com/office/drawing/2014/chart" uri="{C3380CC4-5D6E-409C-BE32-E72D297353CC}">
                  <c16:uniqueId val="{00000002-4655-4D48-9119-8991B285942B}"/>
                </c:ext>
              </c:extLst>
            </c:dLbl>
            <c:numFmt formatCode="#,##0.00\ &quot;€&quot;" sourceLinked="0"/>
            <c:spPr>
              <a:noFill/>
              <a:ln>
                <a:noFill/>
              </a:ln>
              <a:effectLst/>
            </c:spPr>
            <c:txPr>
              <a:bodyPr rot="0" spcFirstLastPara="1" vertOverflow="ellipsis" vert="horz" wrap="square" lIns="38100" tIns="19050" rIns="38100" bIns="19050" anchor="ctr" anchorCtr="0">
                <a:spAutoFit/>
              </a:bodyPr>
              <a:lstStyle/>
              <a:p>
                <a:pPr algn="r">
                  <a:defRPr sz="2800" b="1" i="0" u="none" strike="noStrike" baseline="0">
                    <a:solidFill>
                      <a:schemeClr val="bg1"/>
                    </a:solidFill>
                    <a:latin typeface="Bebas Neue" panose="020B0606020202050201" pitchFamily="34" charset="77"/>
                    <a:ea typeface="+mn-ea"/>
                    <a:cs typeface="+mn-cs"/>
                  </a:defRPr>
                </a:pPr>
                <a:endParaRPr lang="it-IT"/>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'[2]DB -35% e CondProf'!$H$11</c:f>
              <c:numCache>
                <c:formatCode>General</c:formatCode>
                <c:ptCount val="1"/>
                <c:pt idx="0">
                  <c:v>1121493360.7</c:v>
                </c:pt>
              </c:numCache>
            </c:numRef>
          </c:val>
          <c:extLst>
            <c:ext xmlns:c16="http://schemas.microsoft.com/office/drawing/2014/chart" uri="{C3380CC4-5D6E-409C-BE32-E72D297353CC}">
              <c16:uniqueId val="{00000001-4655-4D48-9119-8991B285942B}"/>
            </c:ext>
          </c:extLst>
        </c:ser>
        <c:dLbls>
          <c:showLegendKey val="0"/>
          <c:showVal val="1"/>
          <c:showCatName val="0"/>
          <c:showSerName val="0"/>
          <c:showPercent val="0"/>
          <c:showBubbleSize val="0"/>
        </c:dLbls>
        <c:gapWidth val="95"/>
        <c:overlap val="100"/>
        <c:axId val="641215088"/>
        <c:axId val="641215416"/>
      </c:barChart>
      <c:catAx>
        <c:axId val="641215088"/>
        <c:scaling>
          <c:orientation val="minMax"/>
        </c:scaling>
        <c:delete val="0"/>
        <c:axPos val="l"/>
        <c:numFmt formatCode="General" sourceLinked="1"/>
        <c:majorTickMark val="none"/>
        <c:minorTickMark val="none"/>
        <c:tickLblPos val="nextTo"/>
        <c:spPr>
          <a:solidFill>
            <a:schemeClr val="bg1"/>
          </a:solidFill>
          <a:ln w="47625" cap="flat" cmpd="sng" algn="ctr">
            <a:solidFill>
              <a:schemeClr val="tx1"/>
            </a:solidFill>
            <a:round/>
          </a:ln>
          <a:effectLst/>
        </c:spPr>
        <c:txPr>
          <a:bodyPr rot="-60000000" spcFirstLastPara="1" vertOverflow="ellipsis" vert="horz" wrap="square" anchor="ctr" anchorCtr="1"/>
          <a:lstStyle/>
          <a:p>
            <a:pPr>
              <a:defRPr sz="900" b="0" i="0" u="none" strike="noStrike" baseline="0">
                <a:solidFill>
                  <a:schemeClr val="bg1"/>
                </a:solidFill>
                <a:latin typeface="+mn-lt"/>
                <a:ea typeface="+mn-ea"/>
                <a:cs typeface="+mn-cs"/>
              </a:defRPr>
            </a:pPr>
            <a:endParaRPr lang="it-IT"/>
          </a:p>
        </c:txPr>
        <c:crossAx val="641215416"/>
        <c:crosses val="autoZero"/>
        <c:auto val="1"/>
        <c:lblAlgn val="ctr"/>
        <c:lblOffset val="100"/>
        <c:noMultiLvlLbl val="0"/>
      </c:catAx>
      <c:valAx>
        <c:axId val="641215416"/>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64121508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it-I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lumMod val="20000"/>
                <a:lumOff val="80000"/>
              </a:schemeClr>
            </a:solidFill>
            <a:ln>
              <a:noFill/>
            </a:ln>
            <a:effectLst/>
          </c:spPr>
          <c:invertIfNegative val="0"/>
          <c:dLbls>
            <c:dLbl>
              <c:idx val="0"/>
              <c:layout>
                <c:manualLayout>
                  <c:x val="-1.5163134523971106E-2"/>
                  <c:y val="2.6115644156073283E-3"/>
                </c:manualLayout>
              </c:layout>
              <c:tx>
                <c:rich>
                  <a:bodyPr/>
                  <a:lstStyle/>
                  <a:p>
                    <a:fld id="{FA4023EE-F540-4E7B-99D5-F13A1CA35927}" type="VALUE">
                      <a:rPr lang="en-US" smtClean="0"/>
                      <a:pPr/>
                      <a:t>[VALORE]</a:t>
                    </a:fld>
                    <a:r>
                      <a:rPr lang="en-US" dirty="0"/>
                      <a:t>  </a:t>
                    </a:r>
                    <a:r>
                      <a:rPr lang="en-US" sz="1400" dirty="0">
                        <a:solidFill>
                          <a:srgbClr val="0000FF"/>
                        </a:solidFill>
                      </a:rPr>
                      <a:t>(-8,7%)</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4540044183572801"/>
                      <c:h val="7.1593322636622103E-2"/>
                    </c:manualLayout>
                  </c15:layout>
                  <c15:dlblFieldTable/>
                  <c15:showDataLabelsRange val="0"/>
                </c:ext>
                <c:ext xmlns:c16="http://schemas.microsoft.com/office/drawing/2014/chart" uri="{C3380CC4-5D6E-409C-BE32-E72D297353CC}">
                  <c16:uniqueId val="{0000000A-0734-4066-9359-2FE2A515A7B6}"/>
                </c:ext>
              </c:extLst>
            </c:dLbl>
            <c:dLbl>
              <c:idx val="1"/>
              <c:tx>
                <c:rich>
                  <a:bodyPr/>
                  <a:lstStyle/>
                  <a:p>
                    <a:fld id="{0A12DF4C-D5DF-4D5E-8184-40E4DAD1BF1E}" type="VALUE">
                      <a:rPr lang="en-US" smtClean="0"/>
                      <a:pPr/>
                      <a:t>[VALORE]</a:t>
                    </a:fld>
                    <a:r>
                      <a:rPr lang="en-US" dirty="0"/>
                      <a:t>  </a:t>
                    </a:r>
                    <a:r>
                      <a:rPr lang="en-US" sz="1400" b="1" i="0" u="none" strike="noStrike" kern="1200" baseline="0" dirty="0">
                        <a:solidFill>
                          <a:srgbClr val="0000FF"/>
                        </a:solidFill>
                      </a:rPr>
                      <a:t>(-4,5%)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0734-4066-9359-2FE2A515A7B6}"/>
                </c:ext>
              </c:extLst>
            </c:dLbl>
            <c:dLbl>
              <c:idx val="2"/>
              <c:tx>
                <c:rich>
                  <a:bodyPr/>
                  <a:lstStyle/>
                  <a:p>
                    <a:fld id="{98E7D174-7A6F-46A6-8EB6-69601B3D0B8D}" type="VALUE">
                      <a:rPr lang="en-US" smtClean="0"/>
                      <a:pPr/>
                      <a:t>[VALORE]</a:t>
                    </a:fld>
                    <a:r>
                      <a:rPr lang="en-US" dirty="0"/>
                      <a:t>  </a:t>
                    </a:r>
                    <a:r>
                      <a:rPr lang="en-US" sz="1400" b="1" i="0" u="none" strike="noStrike" kern="1200" baseline="0" dirty="0">
                        <a:solidFill>
                          <a:srgbClr val="0000FF"/>
                        </a:solidFill>
                      </a:rPr>
                      <a:t>(-6,2%)</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0734-4066-9359-2FE2A515A7B6}"/>
                </c:ext>
              </c:extLst>
            </c:dLbl>
            <c:dLbl>
              <c:idx val="3"/>
              <c:layout>
                <c:manualLayout>
                  <c:x val="-3.0327104817843352E-3"/>
                  <c:y val="-5.222923204316849E-3"/>
                </c:manualLayout>
              </c:layout>
              <c:tx>
                <c:rich>
                  <a:bodyPr/>
                  <a:lstStyle/>
                  <a:p>
                    <a:r>
                      <a:rPr lang="en-US" sz="2000" b="1" i="0" u="none" strike="noStrike" kern="1200" baseline="0" dirty="0">
                        <a:solidFill>
                          <a:schemeClr val="tx1"/>
                        </a:solidFill>
                      </a:rPr>
                      <a:t>-4  </a:t>
                    </a:r>
                    <a:r>
                      <a:rPr lang="en-US" sz="1400" b="1" i="0" u="none" strike="noStrike" kern="1200" baseline="0" dirty="0">
                        <a:solidFill>
                          <a:srgbClr val="0000FF"/>
                        </a:solidFill>
                      </a:rPr>
                      <a:t>(-10,4%)</a:t>
                    </a:r>
                  </a:p>
                  <a:p>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manualLayout>
                      <c:w val="0.15894874951510418"/>
                      <c:h val="7.5288437990227372E-2"/>
                    </c:manualLayout>
                  </c15:layout>
                  <c15:showDataLabelsRange val="0"/>
                </c:ext>
                <c:ext xmlns:c16="http://schemas.microsoft.com/office/drawing/2014/chart" uri="{C3380CC4-5D6E-409C-BE32-E72D297353CC}">
                  <c16:uniqueId val="{00000007-0734-4066-9359-2FE2A515A7B6}"/>
                </c:ext>
              </c:extLst>
            </c:dLbl>
            <c:dLbl>
              <c:idx val="4"/>
              <c:layout>
                <c:manualLayout>
                  <c:x val="-1.3646928527704161E-2"/>
                  <c:y val="1.028134488081225E-7"/>
                </c:manualLayout>
              </c:layout>
              <c:tx>
                <c:rich>
                  <a:bodyPr/>
                  <a:lstStyle/>
                  <a:p>
                    <a:r>
                      <a:rPr lang="en-US" sz="2000" dirty="0">
                        <a:solidFill>
                          <a:schemeClr val="tx1"/>
                        </a:solidFill>
                      </a:rPr>
                      <a:t>-5  </a:t>
                    </a:r>
                    <a:r>
                      <a:rPr lang="en-US" sz="1400" dirty="0">
                        <a:solidFill>
                          <a:srgbClr val="0000FF"/>
                        </a:solidFill>
                      </a:rPr>
                      <a:t>  (-4,5%)</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0.14709120434562142"/>
                      <c:h val="7.1593322636622103E-2"/>
                    </c:manualLayout>
                  </c15:layout>
                  <c15:showDataLabelsRange val="0"/>
                </c:ext>
                <c:ext xmlns:c16="http://schemas.microsoft.com/office/drawing/2014/chart" uri="{C3380CC4-5D6E-409C-BE32-E72D297353CC}">
                  <c16:uniqueId val="{00000006-0734-4066-9359-2FE2A515A7B6}"/>
                </c:ext>
              </c:extLst>
            </c:dLbl>
            <c:dLbl>
              <c:idx val="5"/>
              <c:tx>
                <c:rich>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fld id="{C929484A-747E-4EFC-92B7-4F6C0CCA6C5E}" type="VALUE">
                      <a:rPr lang="en-US" smtClean="0"/>
                      <a:pPr>
                        <a:defRPr sz="2000" b="1" i="0" u="none" strike="noStrike" kern="1200" baseline="0">
                          <a:solidFill>
                            <a:schemeClr val="tx1">
                              <a:lumMod val="75000"/>
                              <a:lumOff val="25000"/>
                            </a:schemeClr>
                          </a:solidFill>
                          <a:latin typeface="+mn-lt"/>
                          <a:ea typeface="+mn-ea"/>
                          <a:cs typeface="+mn-cs"/>
                        </a:defRPr>
                      </a:pPr>
                      <a:t>[VALORE]</a:t>
                    </a:fld>
                    <a:r>
                      <a:rPr lang="en-US" dirty="0"/>
                      <a:t>  </a:t>
                    </a:r>
                    <a:r>
                      <a:rPr lang="en-US" sz="1400" b="1" i="0" u="none" strike="noStrike" kern="1200" baseline="0" dirty="0">
                        <a:solidFill>
                          <a:srgbClr val="0000FF"/>
                        </a:solidFill>
                      </a:rPr>
                      <a:t>(10,8%)</a:t>
                    </a:r>
                  </a:p>
                </c:rich>
              </c:tx>
              <c:numFmt formatCode="#,##0" sourceLinked="0"/>
              <c:spPr>
                <a:noFill/>
                <a:ln>
                  <a:noFill/>
                </a:ln>
                <a:effectLst/>
              </c:spPr>
              <c:dLblPos val="outEnd"/>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0734-4066-9359-2FE2A515A7B6}"/>
                </c:ext>
              </c:extLst>
            </c:dLbl>
            <c:dLbl>
              <c:idx val="6"/>
              <c:tx>
                <c:rich>
                  <a:bodyPr/>
                  <a:lstStyle/>
                  <a:p>
                    <a:fld id="{FE361E8A-4A82-48A3-B557-74F7D15253DE}" type="VALUE">
                      <a:rPr lang="en-US" smtClean="0"/>
                      <a:pPr/>
                      <a:t>[VALORE]</a:t>
                    </a:fld>
                    <a:r>
                      <a:rPr lang="en-US" dirty="0"/>
                      <a:t>  </a:t>
                    </a:r>
                    <a:r>
                      <a:rPr lang="en-US" sz="1400" b="1" i="0" u="none" strike="noStrike" kern="1200" baseline="0" dirty="0">
                        <a:solidFill>
                          <a:srgbClr val="0000FF"/>
                        </a:solidFill>
                      </a:rPr>
                      <a:t>(-8,9%)</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0734-4066-9359-2FE2A515A7B6}"/>
                </c:ext>
              </c:extLst>
            </c:dLbl>
            <c:dLbl>
              <c:idx val="7"/>
              <c:tx>
                <c:rich>
                  <a:bodyPr/>
                  <a:lstStyle/>
                  <a:p>
                    <a:fld id="{2E5CFDD5-C597-4888-8EA3-8437DEDF51D8}" type="VALUE">
                      <a:rPr lang="en-US" smtClean="0"/>
                      <a:pPr/>
                      <a:t>[VALORE]</a:t>
                    </a:fld>
                    <a:r>
                      <a:rPr lang="en-US" dirty="0"/>
                      <a:t>  </a:t>
                    </a:r>
                    <a:r>
                      <a:rPr lang="en-US" sz="1400" b="1" i="0" u="none" strike="noStrike" kern="1200" baseline="0" dirty="0">
                        <a:solidFill>
                          <a:srgbClr val="0000FF"/>
                        </a:solidFill>
                      </a:rPr>
                      <a:t>(-7,4%)</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0734-4066-9359-2FE2A515A7B6}"/>
                </c:ext>
              </c:extLst>
            </c:dLbl>
            <c:dLbl>
              <c:idx val="8"/>
              <c:tx>
                <c:rich>
                  <a:bodyPr/>
                  <a:lstStyle/>
                  <a:p>
                    <a:fld id="{87FC8731-E35A-42E2-89B2-59DCFCDD8813}" type="VALUE">
                      <a:rPr lang="en-US" smtClean="0"/>
                      <a:pPr/>
                      <a:t>[VALORE]</a:t>
                    </a:fld>
                    <a:r>
                      <a:rPr lang="en-US" dirty="0"/>
                      <a:t>   </a:t>
                    </a:r>
                    <a:r>
                      <a:rPr lang="en-US" sz="1400" b="1" i="0" u="none" strike="noStrike" kern="1200" baseline="0" dirty="0">
                        <a:solidFill>
                          <a:srgbClr val="0000FF"/>
                        </a:solidFill>
                      </a:rPr>
                      <a:t>(-8,1%)</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0734-4066-9359-2FE2A515A7B6}"/>
                </c:ext>
              </c:extLst>
            </c:dLbl>
            <c:dLbl>
              <c:idx val="9"/>
              <c:tx>
                <c:rich>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lang="en-US" sz="2000" b="1" i="0" u="none" strike="noStrike" kern="1200" baseline="0" smtClean="0">
                        <a:solidFill>
                          <a:prstClr val="black">
                            <a:lumMod val="75000"/>
                            <a:lumOff val="25000"/>
                          </a:prstClr>
                        </a:solidFill>
                        <a:latin typeface="+mn-lt"/>
                        <a:ea typeface="+mn-ea"/>
                        <a:cs typeface="+mn-cs"/>
                      </a:defRPr>
                    </a:pPr>
                    <a:fld id="{6A9B9C04-6CA9-4423-8CCC-4654E6D7A408}" type="VALUE">
                      <a:rPr lang="en-US" sz="2000" b="1" i="0" u="none" strike="noStrike" kern="1200" baseline="0" smtClean="0">
                        <a:solidFill>
                          <a:prstClr val="black">
                            <a:lumMod val="75000"/>
                            <a:lumOff val="25000"/>
                          </a:prstClr>
                        </a:solidFill>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lang="en-US" sz="2000" b="1" i="0" u="none" strike="noStrike" kern="1200" baseline="0" smtClean="0">
                          <a:solidFill>
                            <a:prstClr val="black">
                              <a:lumMod val="75000"/>
                              <a:lumOff val="25000"/>
                            </a:prstClr>
                          </a:solidFill>
                          <a:latin typeface="+mn-lt"/>
                          <a:ea typeface="+mn-ea"/>
                          <a:cs typeface="+mn-cs"/>
                        </a:defRPr>
                      </a:pPr>
                      <a:t>[VALORE]</a:t>
                    </a:fld>
                    <a:r>
                      <a:rPr lang="en-US" sz="2000" b="1" i="0" u="none" strike="noStrike" kern="1200" baseline="0" dirty="0">
                        <a:solidFill>
                          <a:prstClr val="black">
                            <a:lumMod val="75000"/>
                            <a:lumOff val="25000"/>
                          </a:prstClr>
                        </a:solidFill>
                        <a:latin typeface="+mn-lt"/>
                        <a:ea typeface="+mn-ea"/>
                        <a:cs typeface="+mn-cs"/>
                      </a:rPr>
                      <a:t>   </a:t>
                    </a:r>
                    <a:r>
                      <a:rPr lang="en-US" sz="1400" b="1" i="0" u="none" strike="noStrike" kern="1200" baseline="0" dirty="0">
                        <a:solidFill>
                          <a:srgbClr val="0000FF"/>
                        </a:solidFill>
                        <a:latin typeface="+mn-lt"/>
                        <a:ea typeface="+mn-ea"/>
                        <a:cs typeface="+mn-cs"/>
                      </a:rPr>
                      <a:t>(-8,9%)</a:t>
                    </a:r>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0734-4066-9359-2FE2A515A7B6}"/>
                </c:ext>
              </c:extLst>
            </c:dLbl>
            <c:dLbl>
              <c:idx val="10"/>
              <c:tx>
                <c:rich>
                  <a:bodyPr/>
                  <a:lstStyle/>
                  <a:p>
                    <a:fld id="{2869CA12-BBDC-47C3-AB87-F27250AF512E}" type="VALUE">
                      <a:rPr lang="en-US" smtClean="0"/>
                      <a:pPr/>
                      <a:t>[VALORE]</a:t>
                    </a:fld>
                    <a:r>
                      <a:rPr lang="en-US" dirty="0"/>
                      <a:t>  </a:t>
                    </a:r>
                    <a:r>
                      <a:rPr lang="en-US" sz="1400" dirty="0">
                        <a:solidFill>
                          <a:srgbClr val="0000FF"/>
                        </a:solidFill>
                      </a:rPr>
                      <a:t>(-10,6%)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0734-4066-9359-2FE2A515A7B6}"/>
                </c:ext>
              </c:extLst>
            </c:dLbl>
            <c:spPr>
              <a:noFill/>
              <a:ln>
                <a:noFill/>
              </a:ln>
              <a:effectLst/>
            </c:spPr>
            <c:txPr>
              <a:bodyPr rot="0" spcFirstLastPara="1" vertOverflow="ellipsis" vert="horz" wrap="square" lIns="38100" tIns="19050" rIns="38100" bIns="19050" anchor="ctr" anchorCtr="1">
                <a:noAutofit/>
              </a:bodyPr>
              <a:lstStyle/>
              <a:p>
                <a:pPr>
                  <a:defRPr sz="2000" b="1" i="0" u="none" strike="noStrike" kern="1200" baseline="0">
                    <a:solidFill>
                      <a:schemeClr val="tx1"/>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Famiglie!$A$2:$A$12</c:f>
              <c:strCache>
                <c:ptCount val="11"/>
                <c:pt idx="0">
                  <c:v>Totale panel caf acli 2019-2023</c:v>
                </c:pt>
                <c:pt idx="1">
                  <c:v>Vedovo/a con carichi</c:v>
                </c:pt>
                <c:pt idx="2">
                  <c:v>Monoreddito con carichi</c:v>
                </c:pt>
                <c:pt idx="3">
                  <c:v>Monoreddito solo coniuge</c:v>
                </c:pt>
                <c:pt idx="4">
                  <c:v>Separati/Divorziati con carichi</c:v>
                </c:pt>
                <c:pt idx="5">
                  <c:v>Vedovo/a senza carichi</c:v>
                </c:pt>
                <c:pt idx="6">
                  <c:v>Bireddito con carichi</c:v>
                </c:pt>
                <c:pt idx="7">
                  <c:v>Single_ UdF_senza carichi</c:v>
                </c:pt>
                <c:pt idx="8">
                  <c:v>Single_ UdF_con carichi</c:v>
                </c:pt>
                <c:pt idx="9">
                  <c:v>Separati/Divorziati senza carichi</c:v>
                </c:pt>
                <c:pt idx="10">
                  <c:v>Bireddito senza carichi</c:v>
                </c:pt>
              </c:strCache>
            </c:strRef>
          </c:cat>
          <c:val>
            <c:numRef>
              <c:f>Famiglie!$P$2:$P$12</c:f>
              <c:numCache>
                <c:formatCode>0</c:formatCode>
                <c:ptCount val="11"/>
                <c:pt idx="0">
                  <c:v>-5.8997759999999992</c:v>
                </c:pt>
                <c:pt idx="1">
                  <c:v>-3.6937386666666665</c:v>
                </c:pt>
                <c:pt idx="2">
                  <c:v>-3.7147351111111107</c:v>
                </c:pt>
                <c:pt idx="3">
                  <c:v>-4.4881280000000006</c:v>
                </c:pt>
                <c:pt idx="4">
                  <c:v>-5.1035466666666673</c:v>
                </c:pt>
                <c:pt idx="5">
                  <c:v>-5.3691404444444437</c:v>
                </c:pt>
                <c:pt idx="6">
                  <c:v>-5.8608906666666662</c:v>
                </c:pt>
                <c:pt idx="7">
                  <c:v>-5.9107955555555556</c:v>
                </c:pt>
                <c:pt idx="8">
                  <c:v>-6.0547448888888891</c:v>
                </c:pt>
                <c:pt idx="9">
                  <c:v>-6.433743999999999</c:v>
                </c:pt>
                <c:pt idx="10">
                  <c:v>-7.7849786666666656</c:v>
                </c:pt>
              </c:numCache>
            </c:numRef>
          </c:val>
          <c:extLst>
            <c:ext xmlns:c16="http://schemas.microsoft.com/office/drawing/2014/chart" uri="{C3380CC4-5D6E-409C-BE32-E72D297353CC}">
              <c16:uniqueId val="{00000000-8A86-45E4-8879-4ACBBEA1DFDA}"/>
            </c:ext>
          </c:extLst>
        </c:ser>
        <c:dLbls>
          <c:showLegendKey val="0"/>
          <c:showVal val="0"/>
          <c:showCatName val="0"/>
          <c:showSerName val="0"/>
          <c:showPercent val="0"/>
          <c:showBubbleSize val="0"/>
        </c:dLbls>
        <c:gapWidth val="39"/>
        <c:overlap val="1"/>
        <c:axId val="943097768"/>
        <c:axId val="943088048"/>
      </c:barChart>
      <c:catAx>
        <c:axId val="9430977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rgbClr val="2E75B6"/>
                </a:solidFill>
                <a:latin typeface="+mn-lt"/>
                <a:ea typeface="+mn-ea"/>
                <a:cs typeface="+mn-cs"/>
              </a:defRPr>
            </a:pPr>
            <a:endParaRPr lang="it-IT"/>
          </a:p>
        </c:txPr>
        <c:crossAx val="943088048"/>
        <c:crosses val="autoZero"/>
        <c:auto val="1"/>
        <c:lblAlgn val="ctr"/>
        <c:lblOffset val="100"/>
        <c:noMultiLvlLbl val="0"/>
      </c:catAx>
      <c:valAx>
        <c:axId val="943088048"/>
        <c:scaling>
          <c:orientation val="minMax"/>
        </c:scaling>
        <c:delete val="1"/>
        <c:axPos val="b"/>
        <c:numFmt formatCode="0" sourceLinked="1"/>
        <c:majorTickMark val="none"/>
        <c:minorTickMark val="none"/>
        <c:tickLblPos val="nextTo"/>
        <c:crossAx val="943097768"/>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it-IT"/>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solidFill>
              <a:schemeClr val="tx2">
                <a:lumMod val="25000"/>
                <a:lumOff val="75000"/>
              </a:schemeClr>
            </a:solidFill>
          </c:spPr>
          <c:dPt>
            <c:idx val="0"/>
            <c:bubble3D val="0"/>
            <c:spPr>
              <a:solidFill>
                <a:schemeClr val="tx2">
                  <a:lumMod val="25000"/>
                  <a:lumOff val="75000"/>
                </a:schemeClr>
              </a:solidFill>
              <a:ln w="19050">
                <a:solidFill>
                  <a:schemeClr val="lt1"/>
                </a:solidFill>
              </a:ln>
              <a:effectLst/>
            </c:spPr>
            <c:extLst>
              <c:ext xmlns:c16="http://schemas.microsoft.com/office/drawing/2014/chart" uri="{C3380CC4-5D6E-409C-BE32-E72D297353CC}">
                <c16:uniqueId val="{00000001-C8F4-43D5-932D-1CFAE049DF69}"/>
              </c:ext>
            </c:extLst>
          </c:dPt>
          <c:dPt>
            <c:idx val="1"/>
            <c:bubble3D val="0"/>
            <c:spPr>
              <a:solidFill>
                <a:schemeClr val="tx2">
                  <a:lumMod val="75000"/>
                  <a:lumOff val="25000"/>
                </a:schemeClr>
              </a:solidFill>
              <a:ln w="19050">
                <a:solidFill>
                  <a:schemeClr val="lt1"/>
                </a:solidFill>
              </a:ln>
              <a:effectLst/>
            </c:spPr>
            <c:extLst>
              <c:ext xmlns:c16="http://schemas.microsoft.com/office/drawing/2014/chart" uri="{C3380CC4-5D6E-409C-BE32-E72D297353CC}">
                <c16:uniqueId val="{00000003-C8F4-43D5-932D-1CFAE049DF69}"/>
              </c:ext>
            </c:extLst>
          </c:dPt>
          <c:dLbls>
            <c:dLbl>
              <c:idx val="0"/>
              <c:layout>
                <c:manualLayout>
                  <c:x val="-0.16329615048118984"/>
                  <c:y val="-0.22181087894907855"/>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8F4-43D5-932D-1CFAE049DF69}"/>
                </c:ext>
              </c:extLst>
            </c:dLbl>
            <c:dLbl>
              <c:idx val="1"/>
              <c:layout>
                <c:manualLayout>
                  <c:x val="0.24283333333333323"/>
                  <c:y val="2.1188028579760862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8F4-43D5-932D-1CFAE049DF69}"/>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it-IT"/>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mutuidopo2020!$E$10:$E$11</c:f>
              <c:strCache>
                <c:ptCount val="2"/>
                <c:pt idx="0">
                  <c:v>interessi aumentati</c:v>
                </c:pt>
                <c:pt idx="1">
                  <c:v>interessi diminuiti</c:v>
                </c:pt>
              </c:strCache>
            </c:strRef>
          </c:cat>
          <c:val>
            <c:numRef>
              <c:f>mutuidopo2020!$F$10:$F$11</c:f>
              <c:numCache>
                <c:formatCode>0.0%</c:formatCode>
                <c:ptCount val="2"/>
                <c:pt idx="0">
                  <c:v>0.9825598294738882</c:v>
                </c:pt>
                <c:pt idx="1">
                  <c:v>1.7440170526111812E-2</c:v>
                </c:pt>
              </c:numCache>
            </c:numRef>
          </c:val>
          <c:extLst>
            <c:ext xmlns:c16="http://schemas.microsoft.com/office/drawing/2014/chart" uri="{C3380CC4-5D6E-409C-BE32-E72D297353CC}">
              <c16:uniqueId val="{00000004-C8F4-43D5-932D-1CFAE049DF69}"/>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it-IT"/>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solidFill>
              <a:schemeClr val="tx2">
                <a:lumMod val="25000"/>
                <a:lumOff val="75000"/>
              </a:schemeClr>
            </a:solidFill>
          </c:spPr>
          <c:dPt>
            <c:idx val="0"/>
            <c:bubble3D val="0"/>
            <c:spPr>
              <a:solidFill>
                <a:schemeClr val="tx2">
                  <a:lumMod val="50000"/>
                  <a:lumOff val="50000"/>
                </a:schemeClr>
              </a:solidFill>
              <a:ln w="19050">
                <a:solidFill>
                  <a:schemeClr val="lt1"/>
                </a:solidFill>
              </a:ln>
              <a:effectLst/>
            </c:spPr>
            <c:extLst>
              <c:ext xmlns:c16="http://schemas.microsoft.com/office/drawing/2014/chart" uri="{C3380CC4-5D6E-409C-BE32-E72D297353CC}">
                <c16:uniqueId val="{00000001-349A-43F7-8F62-503CADA772EE}"/>
              </c:ext>
            </c:extLst>
          </c:dPt>
          <c:dPt>
            <c:idx val="1"/>
            <c:bubble3D val="0"/>
            <c:spPr>
              <a:solidFill>
                <a:schemeClr val="tx2">
                  <a:lumMod val="25000"/>
                  <a:lumOff val="75000"/>
                </a:schemeClr>
              </a:solidFill>
              <a:ln w="19050">
                <a:solidFill>
                  <a:schemeClr val="lt1"/>
                </a:solidFill>
              </a:ln>
              <a:effectLst/>
            </c:spPr>
            <c:extLst>
              <c:ext xmlns:c16="http://schemas.microsoft.com/office/drawing/2014/chart" uri="{C3380CC4-5D6E-409C-BE32-E72D297353CC}">
                <c16:uniqueId val="{00000003-349A-43F7-8F62-503CADA772EE}"/>
              </c:ext>
            </c:extLst>
          </c:dPt>
          <c:dLbls>
            <c:dLbl>
              <c:idx val="0"/>
              <c:layout>
                <c:manualLayout>
                  <c:x val="-1.0031058277547206E-2"/>
                  <c:y val="3.5796600783914216E-2"/>
                </c:manualLayout>
              </c:layout>
              <c:spPr>
                <a:noFill/>
                <a:ln>
                  <a:noFill/>
                </a:ln>
                <a:effectLst/>
              </c:spPr>
              <c:txPr>
                <a:bodyPr rot="0" spcFirstLastPara="1" vertOverflow="ellipsis" vert="horz" wrap="square" lIns="38100" tIns="19050" rIns="38100" bIns="19050" anchor="ctr" anchorCtr="1">
                  <a:noAutofit/>
                </a:bodyPr>
                <a:lstStyle/>
                <a:p>
                  <a:pPr>
                    <a:defRPr sz="1800" b="0" i="0" u="none" strike="noStrike" kern="1200" baseline="0">
                      <a:solidFill>
                        <a:schemeClr val="tx1"/>
                      </a:solidFill>
                      <a:latin typeface="+mn-lt"/>
                      <a:ea typeface="+mn-ea"/>
                      <a:cs typeface="+mn-cs"/>
                    </a:defRPr>
                  </a:pPr>
                  <a:endParaRPr lang="it-IT"/>
                </a:p>
              </c:txPr>
              <c:showLegendKey val="0"/>
              <c:showVal val="1"/>
              <c:showCatName val="1"/>
              <c:showSerName val="0"/>
              <c:showPercent val="0"/>
              <c:showBubbleSize val="0"/>
              <c:extLst>
                <c:ext xmlns:c15="http://schemas.microsoft.com/office/drawing/2012/chart" uri="{CE6537A1-D6FC-4f65-9D91-7224C49458BB}">
                  <c15:layout>
                    <c:manualLayout>
                      <c:w val="0.30430759594822943"/>
                      <c:h val="0.29289203901183269"/>
                    </c:manualLayout>
                  </c15:layout>
                </c:ext>
                <c:ext xmlns:c16="http://schemas.microsoft.com/office/drawing/2014/chart" uri="{C3380CC4-5D6E-409C-BE32-E72D297353CC}">
                  <c16:uniqueId val="{00000001-349A-43F7-8F62-503CADA772EE}"/>
                </c:ext>
              </c:extLst>
            </c:dLbl>
            <c:dLbl>
              <c:idx val="1"/>
              <c:layout>
                <c:manualLayout>
                  <c:x val="0.15192344706911637"/>
                  <c:y val="-0.30644794400699915"/>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49A-43F7-8F62-503CADA772EE}"/>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it-IT"/>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'FamUnipersonaleOver70					'!$A$3:$A$4</c:f>
              <c:strCache>
                <c:ptCount val="2"/>
                <c:pt idx="0">
                  <c:v>Famiglie unipersonali over 70</c:v>
                </c:pt>
                <c:pt idx="1">
                  <c:v>Resto del panel</c:v>
                </c:pt>
              </c:strCache>
            </c:strRef>
          </c:cat>
          <c:val>
            <c:numRef>
              <c:f>'FamUnipersonaleOver70					'!$B$3:$B$4</c:f>
              <c:numCache>
                <c:formatCode>0.0%</c:formatCode>
                <c:ptCount val="2"/>
                <c:pt idx="0">
                  <c:v>0.214</c:v>
                </c:pt>
                <c:pt idx="1">
                  <c:v>0.78599999999999992</c:v>
                </c:pt>
              </c:numCache>
            </c:numRef>
          </c:val>
          <c:extLst>
            <c:ext xmlns:c16="http://schemas.microsoft.com/office/drawing/2014/chart" uri="{C3380CC4-5D6E-409C-BE32-E72D297353CC}">
              <c16:uniqueId val="{00000004-349A-43F7-8F62-503CADA772EE}"/>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it-I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358923884514442E-2"/>
          <c:y val="0.17171296296296298"/>
          <c:w val="0.87630774278215218"/>
          <c:h val="0.77736111111111106"/>
        </c:manualLayout>
      </c:layout>
      <c:barChart>
        <c:barDir val="col"/>
        <c:grouping val="clustered"/>
        <c:varyColors val="0"/>
        <c:ser>
          <c:idx val="0"/>
          <c:order val="0"/>
          <c:spPr>
            <a:solidFill>
              <a:schemeClr val="bg1">
                <a:lumMod val="8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AnagraDonneSotto!$A$83:$A$84</c:f>
              <c:strCache>
                <c:ptCount val="2"/>
                <c:pt idx="0">
                  <c:v>Dichiarante uomo</c:v>
                </c:pt>
                <c:pt idx="1">
                  <c:v>Dichiarante donna</c:v>
                </c:pt>
              </c:strCache>
            </c:strRef>
          </c:cat>
          <c:val>
            <c:numRef>
              <c:f>AnagraDonneSotto!$F$83:$F$84</c:f>
              <c:numCache>
                <c:formatCode>0%</c:formatCode>
                <c:ptCount val="2"/>
                <c:pt idx="0">
                  <c:v>-0.1045</c:v>
                </c:pt>
                <c:pt idx="1">
                  <c:v>-0.1363</c:v>
                </c:pt>
              </c:numCache>
            </c:numRef>
          </c:val>
          <c:extLst>
            <c:ext xmlns:c16="http://schemas.microsoft.com/office/drawing/2014/chart" uri="{C3380CC4-5D6E-409C-BE32-E72D297353CC}">
              <c16:uniqueId val="{00000000-0153-49DE-BA01-7EC82124A558}"/>
            </c:ext>
          </c:extLst>
        </c:ser>
        <c:dLbls>
          <c:dLblPos val="outEnd"/>
          <c:showLegendKey val="0"/>
          <c:showVal val="1"/>
          <c:showCatName val="0"/>
          <c:showSerName val="0"/>
          <c:showPercent val="0"/>
          <c:showBubbleSize val="0"/>
        </c:dLbls>
        <c:gapWidth val="219"/>
        <c:overlap val="-27"/>
        <c:axId val="394829320"/>
        <c:axId val="394833280"/>
      </c:barChart>
      <c:catAx>
        <c:axId val="394829320"/>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it-IT"/>
          </a:p>
        </c:txPr>
        <c:crossAx val="394833280"/>
        <c:crosses val="autoZero"/>
        <c:auto val="1"/>
        <c:lblAlgn val="ctr"/>
        <c:lblOffset val="100"/>
        <c:noMultiLvlLbl val="0"/>
      </c:catAx>
      <c:valAx>
        <c:axId val="394833280"/>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394829320"/>
        <c:crossesAt val="1"/>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it-IT"/>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0.96317892157993268"/>
          <c:h val="0.8320472768333782"/>
        </c:manualLayout>
      </c:layout>
      <c:barChart>
        <c:barDir val="col"/>
        <c:grouping val="clustered"/>
        <c:varyColors val="0"/>
        <c:ser>
          <c:idx val="0"/>
          <c:order val="0"/>
          <c:spPr>
            <a:solidFill>
              <a:schemeClr val="accent1">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tx1">
                        <a:lumMod val="75000"/>
                        <a:lumOff val="25000"/>
                      </a:schemeClr>
                    </a:solidFill>
                    <a:latin typeface="+mn-lt"/>
                    <a:ea typeface="+mn-ea"/>
                    <a:cs typeface="+mn-cs"/>
                  </a:defRPr>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AnagraDonneSotto!$E$39:$F$39</c:f>
              <c:strCache>
                <c:ptCount val="2"/>
                <c:pt idx="0">
                  <c:v>Dichiaranti uomini over70</c:v>
                </c:pt>
                <c:pt idx="1">
                  <c:v>Dichiaranti Donne over70</c:v>
                </c:pt>
              </c:strCache>
            </c:strRef>
          </c:cat>
          <c:val>
            <c:numRef>
              <c:f>AnagraDonneSotto!$E$40:$F$40</c:f>
              <c:numCache>
                <c:formatCode>0.0%</c:formatCode>
                <c:ptCount val="2"/>
                <c:pt idx="0">
                  <c:v>0.13900000000000001</c:v>
                </c:pt>
                <c:pt idx="1">
                  <c:v>0.86099999999999999</c:v>
                </c:pt>
              </c:numCache>
            </c:numRef>
          </c:val>
          <c:extLst>
            <c:ext xmlns:c16="http://schemas.microsoft.com/office/drawing/2014/chart" uri="{C3380CC4-5D6E-409C-BE32-E72D297353CC}">
              <c16:uniqueId val="{00000000-AE4C-49DB-87F8-24A341CC3096}"/>
            </c:ext>
          </c:extLst>
        </c:ser>
        <c:dLbls>
          <c:showLegendKey val="0"/>
          <c:showVal val="0"/>
          <c:showCatName val="0"/>
          <c:showSerName val="0"/>
          <c:showPercent val="0"/>
          <c:showBubbleSize val="0"/>
        </c:dLbls>
        <c:gapWidth val="219"/>
        <c:overlap val="-27"/>
        <c:axId val="107026360"/>
        <c:axId val="107025280"/>
      </c:barChart>
      <c:catAx>
        <c:axId val="107026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it-IT"/>
          </a:p>
        </c:txPr>
        <c:crossAx val="107025280"/>
        <c:crosses val="autoZero"/>
        <c:auto val="1"/>
        <c:lblAlgn val="ctr"/>
        <c:lblOffset val="100"/>
        <c:noMultiLvlLbl val="0"/>
      </c:catAx>
      <c:valAx>
        <c:axId val="107025280"/>
        <c:scaling>
          <c:orientation val="minMax"/>
        </c:scaling>
        <c:delete val="1"/>
        <c:axPos val="l"/>
        <c:numFmt formatCode="0.0%" sourceLinked="1"/>
        <c:majorTickMark val="none"/>
        <c:minorTickMark val="none"/>
        <c:tickLblPos val="nextTo"/>
        <c:crossAx val="107026360"/>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it-IT"/>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rgbClr val="99A8BD"/>
              </a:solidFill>
              <a:ln w="19050">
                <a:solidFill>
                  <a:schemeClr val="lt1"/>
                </a:solidFill>
              </a:ln>
              <a:effectLst/>
            </c:spPr>
            <c:extLst>
              <c:ext xmlns:c16="http://schemas.microsoft.com/office/drawing/2014/chart" uri="{C3380CC4-5D6E-409C-BE32-E72D297353CC}">
                <c16:uniqueId val="{00000001-AD25-4313-AD83-952196C07B9E}"/>
              </c:ext>
            </c:extLst>
          </c:dPt>
          <c:dPt>
            <c:idx val="1"/>
            <c:bubble3D val="0"/>
            <c:spPr>
              <a:solidFill>
                <a:srgbClr val="CCD4DE"/>
              </a:solidFill>
              <a:ln w="19050">
                <a:solidFill>
                  <a:schemeClr val="lt1"/>
                </a:solidFill>
              </a:ln>
              <a:effectLst/>
            </c:spPr>
            <c:extLst>
              <c:ext xmlns:c16="http://schemas.microsoft.com/office/drawing/2014/chart" uri="{C3380CC4-5D6E-409C-BE32-E72D297353CC}">
                <c16:uniqueId val="{00000003-AD25-4313-AD83-952196C07B9E}"/>
              </c:ext>
            </c:extLst>
          </c:dPt>
          <c:dLbls>
            <c:dLbl>
              <c:idx val="0"/>
              <c:layout>
                <c:manualLayout>
                  <c:x val="3.3362423447069016E-2"/>
                  <c:y val="3.3731044036162144E-2"/>
                </c:manualLayout>
              </c:layout>
              <c:tx>
                <c:rich>
                  <a:bodyPr/>
                  <a:lstStyle/>
                  <a:p>
                    <a:fld id="{6B9D9CB3-5982-4C7F-80DD-78FAD6B51983}" type="CATEGORYNAME">
                      <a:rPr lang="it-IT" sz="1800" baseline="0"/>
                      <a:pPr/>
                      <a:t>[NOME CATEGORIA]</a:t>
                    </a:fld>
                    <a:r>
                      <a:rPr lang="it-IT" sz="1800" baseline="0" dirty="0"/>
                      <a:t>; </a:t>
                    </a:r>
                    <a:fld id="{1715CDBC-C0FE-4170-B86B-B6314416E966}" type="CELLRANGE">
                      <a:rPr lang="it-IT" sz="1800" b="1" i="0" u="none" strike="noStrike" kern="1200" baseline="0" smtClean="0">
                        <a:solidFill>
                          <a:sysClr val="windowText" lastClr="000000">
                            <a:lumMod val="75000"/>
                            <a:lumOff val="25000"/>
                          </a:sysClr>
                        </a:solidFill>
                        <a:latin typeface="Calibri Light" panose="020F0302020204030204" pitchFamily="34" charset="0"/>
                        <a:cs typeface="Calibri Light" panose="020F0302020204030204" pitchFamily="34" charset="0"/>
                      </a:rPr>
                      <a:pPr/>
                      <a:t>[INTERVALLOCELLE]</a:t>
                    </a:fld>
                    <a:r>
                      <a:rPr lang="it-IT" sz="1800" b="1" i="0" u="none" strike="noStrike" kern="1200" baseline="0" dirty="0">
                        <a:solidFill>
                          <a:sysClr val="windowText" lastClr="000000">
                            <a:lumMod val="75000"/>
                            <a:lumOff val="25000"/>
                          </a:sysClr>
                        </a:solidFill>
                        <a:latin typeface="Calibri Light" panose="020F0302020204030204" pitchFamily="34" charset="0"/>
                        <a:cs typeface="Calibri Light" panose="020F0302020204030204" pitchFamily="34" charset="0"/>
                      </a:rPr>
                      <a:t>famiglie;</a:t>
                    </a:r>
                  </a:p>
                  <a:p>
                    <a:fld id="{25D83BD2-48E9-4995-98DC-61B2309D38A4}" type="VALUE">
                      <a:rPr lang="it-IT" sz="1800" baseline="0" smtClean="0"/>
                      <a:pPr/>
                      <a:t>[VALORE]</a:t>
                    </a:fld>
                    <a:endParaRPr lang="it-IT"/>
                  </a:p>
                </c:rich>
              </c:tx>
              <c:showLegendKey val="0"/>
              <c:showVal val="1"/>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AD25-4313-AD83-952196C07B9E}"/>
                </c:ext>
              </c:extLst>
            </c:dLbl>
            <c:dLbl>
              <c:idx val="1"/>
              <c:layout>
                <c:manualLayout>
                  <c:x val="5.9388169259349463E-3"/>
                  <c:y val="-3.8190306919190162E-2"/>
                </c:manualLayout>
              </c:layout>
              <c:tx>
                <c:rich>
                  <a:bodyPr rot="0" spcFirstLastPara="1" vertOverflow="ellipsis" vert="horz" wrap="square" lIns="38100" tIns="19050" rIns="38100" bIns="19050" anchor="ctr" anchorCtr="1">
                    <a:noAutofit/>
                  </a:bodyPr>
                  <a:lstStyle/>
                  <a:p>
                    <a:pPr>
                      <a:defRPr sz="1800" b="1" i="0" u="none" strike="noStrike" kern="1200" baseline="0">
                        <a:solidFill>
                          <a:schemeClr val="tx1">
                            <a:lumMod val="75000"/>
                            <a:lumOff val="25000"/>
                          </a:schemeClr>
                        </a:solidFill>
                        <a:latin typeface="Calibri Light" panose="020F0302020204030204" pitchFamily="34" charset="0"/>
                        <a:ea typeface="+mn-ea"/>
                        <a:cs typeface="Calibri Light" panose="020F0302020204030204" pitchFamily="34" charset="0"/>
                      </a:defRPr>
                    </a:pPr>
                    <a:fld id="{7B2F9DDB-B74E-41A0-9B24-A4E85F48243D}" type="CATEGORYNAME">
                      <a:rPr lang="it-IT" sz="1800" baseline="0"/>
                      <a:pPr>
                        <a:defRPr sz="1800" b="1">
                          <a:latin typeface="Calibri Light" panose="020F0302020204030204" pitchFamily="34" charset="0"/>
                          <a:cs typeface="Calibri Light" panose="020F0302020204030204" pitchFamily="34" charset="0"/>
                        </a:defRPr>
                      </a:pPr>
                      <a:t>[NOME CATEGORIA]</a:t>
                    </a:fld>
                    <a:r>
                      <a:rPr lang="it-IT" sz="1800" baseline="0" dirty="0"/>
                      <a:t>; </a:t>
                    </a:r>
                    <a:fld id="{A00750F0-238D-41D8-A3EB-45F51899F564}" type="CELLRANGE">
                      <a:rPr lang="it-IT" sz="1800" b="1" i="0" u="none" strike="noStrike" kern="1200" baseline="0" smtClean="0">
                        <a:solidFill>
                          <a:sysClr val="windowText" lastClr="000000">
                            <a:lumMod val="75000"/>
                            <a:lumOff val="25000"/>
                          </a:sysClr>
                        </a:solidFill>
                        <a:latin typeface="Calibri Light" panose="020F0302020204030204" pitchFamily="34" charset="0"/>
                        <a:cs typeface="Calibri Light" panose="020F0302020204030204" pitchFamily="34" charset="0"/>
                      </a:rPr>
                      <a:pPr>
                        <a:defRPr sz="1800" b="1">
                          <a:latin typeface="Calibri Light" panose="020F0302020204030204" pitchFamily="34" charset="0"/>
                          <a:cs typeface="Calibri Light" panose="020F0302020204030204" pitchFamily="34" charset="0"/>
                        </a:defRPr>
                      </a:pPr>
                      <a:t>[INTERVALLOCELLE]</a:t>
                    </a:fld>
                    <a:r>
                      <a:rPr lang="it-IT" sz="1800" b="1" i="0" u="none" strike="noStrike" kern="1200" baseline="0" dirty="0">
                        <a:solidFill>
                          <a:sysClr val="windowText" lastClr="000000">
                            <a:lumMod val="75000"/>
                            <a:lumOff val="25000"/>
                          </a:sysClr>
                        </a:solidFill>
                        <a:latin typeface="Calibri Light" panose="020F0302020204030204" pitchFamily="34" charset="0"/>
                        <a:cs typeface="Calibri Light" panose="020F0302020204030204" pitchFamily="34" charset="0"/>
                      </a:rPr>
                      <a:t>famiglie; </a:t>
                    </a:r>
                    <a:fld id="{F416B2F8-7145-4411-8201-1532EB39AE3E}" type="VALUE">
                      <a:rPr lang="it-IT" sz="1800" baseline="0" smtClean="0"/>
                      <a:pPr>
                        <a:defRPr sz="1800" b="1">
                          <a:latin typeface="Calibri Light" panose="020F0302020204030204" pitchFamily="34" charset="0"/>
                          <a:cs typeface="Calibri Light" panose="020F0302020204030204" pitchFamily="34" charset="0"/>
                        </a:defRPr>
                      </a:pPr>
                      <a:t>[VALORE]</a:t>
                    </a:fld>
                    <a:endParaRPr lang="it-IT" sz="1800" b="1" i="0" u="none" strike="noStrike" kern="1200" baseline="0" dirty="0">
                      <a:solidFill>
                        <a:sysClr val="windowText" lastClr="000000">
                          <a:lumMod val="75000"/>
                          <a:lumOff val="25000"/>
                        </a:sysClr>
                      </a:solidFill>
                      <a:latin typeface="Calibri Light" panose="020F0302020204030204" pitchFamily="34" charset="0"/>
                      <a:cs typeface="Calibri Light" panose="020F0302020204030204" pitchFamily="34" charset="0"/>
                    </a:endParaRPr>
                  </a:p>
                </c:rich>
              </c:tx>
              <c:spPr>
                <a:noFill/>
                <a:ln>
                  <a:noFill/>
                </a:ln>
                <a:effectLst/>
              </c:spPr>
              <c:txPr>
                <a:bodyPr rot="0" spcFirstLastPara="1" vertOverflow="ellipsis" vert="horz" wrap="square" lIns="38100" tIns="19050" rIns="38100" bIns="19050" anchor="ctr" anchorCtr="1">
                  <a:noAutofit/>
                </a:bodyPr>
                <a:lstStyle/>
                <a:p>
                  <a:pPr>
                    <a:defRPr sz="1800" b="1" i="0" u="none" strike="noStrike" kern="1200" baseline="0">
                      <a:solidFill>
                        <a:schemeClr val="tx1">
                          <a:lumMod val="75000"/>
                          <a:lumOff val="25000"/>
                        </a:schemeClr>
                      </a:solidFill>
                      <a:latin typeface="Calibri Light" panose="020F0302020204030204" pitchFamily="34" charset="0"/>
                      <a:ea typeface="+mn-ea"/>
                      <a:cs typeface="Calibri Light" panose="020F0302020204030204" pitchFamily="34" charset="0"/>
                    </a:defRPr>
                  </a:pPr>
                  <a:endParaRPr lang="it-IT"/>
                </a:p>
              </c:txPr>
              <c:showLegendKey val="0"/>
              <c:showVal val="1"/>
              <c:showCatName val="1"/>
              <c:showSerName val="0"/>
              <c:showPercent val="0"/>
              <c:showBubbleSize val="0"/>
              <c:extLst>
                <c:ext xmlns:c15="http://schemas.microsoft.com/office/drawing/2012/chart" uri="{CE6537A1-D6FC-4f65-9D91-7224C49458BB}">
                  <c15:layout>
                    <c:manualLayout>
                      <c:w val="0.25393038875601309"/>
                      <c:h val="0.35758377144122999"/>
                    </c:manualLayout>
                  </c15:layout>
                  <c15:dlblFieldTable/>
                  <c15:showDataLabelsRange val="1"/>
                </c:ext>
                <c:ext xmlns:c16="http://schemas.microsoft.com/office/drawing/2014/chart" uri="{C3380CC4-5D6E-409C-BE32-E72D297353CC}">
                  <c16:uniqueId val="{00000003-AD25-4313-AD83-952196C07B9E}"/>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Calibri Light" panose="020F0302020204030204" pitchFamily="34" charset="0"/>
                    <a:ea typeface="+mn-ea"/>
                    <a:cs typeface="Calibri Light" panose="020F0302020204030204" pitchFamily="34" charset="0"/>
                  </a:defRPr>
                </a:pPr>
                <a:endParaRPr lang="it-IT"/>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howDataLabelsRange val="1"/>
              </c:ext>
            </c:extLst>
          </c:dLbls>
          <c:cat>
            <c:strRef>
              <c:f>sport!$B$3:$B$4</c:f>
              <c:strCache>
                <c:ptCount val="2"/>
                <c:pt idx="0">
                  <c:v>Spese presenti</c:v>
                </c:pt>
                <c:pt idx="1">
                  <c:v>Spese assenti</c:v>
                </c:pt>
              </c:strCache>
            </c:strRef>
          </c:cat>
          <c:val>
            <c:numRef>
              <c:f>sport!$J$29:$J$30</c:f>
              <c:numCache>
                <c:formatCode>0%</c:formatCode>
                <c:ptCount val="2"/>
                <c:pt idx="0">
                  <c:v>0.21179487850516207</c:v>
                </c:pt>
                <c:pt idx="1">
                  <c:v>0.7882051214948379</c:v>
                </c:pt>
              </c:numCache>
            </c:numRef>
          </c:val>
          <c:extLst>
            <c:ext xmlns:c15="http://schemas.microsoft.com/office/drawing/2012/chart" uri="{02D57815-91ED-43cb-92C2-25804820EDAC}">
              <c15:datalabelsRange>
                <c15:f>sport!$I$29:$I$30</c15:f>
                <c15:dlblRangeCache>
                  <c:ptCount val="2"/>
                  <c:pt idx="0">
                    <c:v> 32.372 </c:v>
                  </c:pt>
                  <c:pt idx="1">
                    <c:v> 120.474 </c:v>
                  </c:pt>
                </c15:dlblRangeCache>
              </c15:datalabelsRange>
            </c:ext>
            <c:ext xmlns:c16="http://schemas.microsoft.com/office/drawing/2014/chart" uri="{C3380CC4-5D6E-409C-BE32-E72D297353CC}">
              <c16:uniqueId val="{00000004-AD25-4313-AD83-952196C07B9E}"/>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it-IT"/>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Foglio1!$A$1:$A$5</cx:f>
        <cx:lvl ptCount="5">
          <cx:pt idx="0">Dichiaranti mod. 730/2020</cx:pt>
          <cx:pt idx="1">Dichiaranti mod. 730/2021</cx:pt>
          <cx:pt idx="2">Dichiaranti mod. 730/2022</cx:pt>
          <cx:pt idx="3">Panel famiglie fiscali 2020-2022</cx:pt>
          <cx:pt idx="4">Panel famiglie fiscali 2020-2023</cx:pt>
        </cx:lvl>
      </cx:strDim>
      <cx:numDim type="val">
        <cx:f>Foglio1!$B$1:$B$5</cx:f>
        <cx:lvl ptCount="5" formatCode="_-* #.##0_-;\-* #.##0_-;_-* &quot;-&quot;??_-;_-@_-">
          <cx:pt idx="0">1299151</cx:pt>
          <cx:pt idx="1">1116905</cx:pt>
          <cx:pt idx="2">974135</cx:pt>
          <cx:pt idx="3">668107</cx:pt>
          <cx:pt idx="4">602566</cx:pt>
        </cx:lvl>
      </cx:numDim>
    </cx:data>
  </cx:chartData>
  <cx:chart>
    <cx:plotArea>
      <cx:plotAreaRegion>
        <cx:series layoutId="funnel" uniqueId="{42B530EC-1C67-41EF-93A6-04FB23229BEC}">
          <cx:dataLabels>
            <cx:txPr>
              <a:bodyPr spcFirstLastPara="1" vertOverflow="ellipsis" horzOverflow="overflow" wrap="square" lIns="0" tIns="0" rIns="0" bIns="0" anchor="ctr" anchorCtr="1"/>
              <a:lstStyle/>
              <a:p>
                <a:pPr algn="ctr" rtl="0">
                  <a:defRPr sz="1800" b="1">
                    <a:solidFill>
                      <a:schemeClr val="bg1"/>
                    </a:solidFill>
                  </a:defRPr>
                </a:pPr>
                <a:endParaRPr lang="it-IT" sz="1800" b="1" i="0" u="none" strike="noStrike" baseline="0">
                  <a:solidFill>
                    <a:schemeClr val="bg1"/>
                  </a:solidFill>
                  <a:latin typeface="Aptos Narrow" panose="02110004020202020204"/>
                </a:endParaRPr>
              </a:p>
            </cx:txPr>
            <cx:visibility seriesName="0" categoryName="0" value="1"/>
          </cx:dataLabels>
          <cx:dataId val="0"/>
        </cx:series>
      </cx:plotAreaRegion>
      <cx:axis id="0">
        <cx:catScaling gapWidth="0.0599999987"/>
        <cx:tickLabels/>
        <cx:txPr>
          <a:bodyPr spcFirstLastPara="1" vertOverflow="ellipsis" horzOverflow="overflow" wrap="square" lIns="0" tIns="0" rIns="0" bIns="0" anchor="ctr" anchorCtr="1"/>
          <a:lstStyle/>
          <a:p>
            <a:pPr algn="ctr" rtl="0">
              <a:defRPr sz="1800"/>
            </a:pPr>
            <a:endParaRPr lang="it-IT" sz="1800" b="0" i="0" u="none" strike="noStrike" baseline="0">
              <a:solidFill>
                <a:prstClr val="black">
                  <a:lumMod val="65000"/>
                  <a:lumOff val="35000"/>
                </a:prstClr>
              </a:solidFill>
              <a:latin typeface="Calibri" panose="020F0502020204030204"/>
            </a:endParaRPr>
          </a:p>
        </cx:txPr>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9">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95">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0.494</cdr:x>
      <cdr:y>0.42156</cdr:y>
    </cdr:from>
    <cdr:to>
      <cdr:x>0.73997</cdr:x>
      <cdr:y>0.5841</cdr:y>
    </cdr:to>
    <cdr:sp macro="" textlink="">
      <cdr:nvSpPr>
        <cdr:cNvPr id="2" name="CasellaDiTesto 1">
          <a:extLst xmlns:a="http://schemas.openxmlformats.org/drawingml/2006/main">
            <a:ext uri="{FF2B5EF4-FFF2-40B4-BE49-F238E27FC236}">
              <a16:creationId xmlns:a16="http://schemas.microsoft.com/office/drawing/2014/main" id="{B851705E-D34F-C951-D0DE-9B9472EFFC35}"/>
            </a:ext>
          </a:extLst>
        </cdr:cNvPr>
        <cdr:cNvSpPr txBox="1"/>
      </cdr:nvSpPr>
      <cdr:spPr>
        <a:xfrm xmlns:a="http://schemas.openxmlformats.org/drawingml/2006/main">
          <a:off x="3613740" y="1861896"/>
          <a:ext cx="1799305" cy="71789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it-IT" sz="1800" dirty="0"/>
            <a:t>10.321 nuovi mutui dal 2020</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FF0FE1-21A6-4D4D-A80B-79D738136FA3}" type="datetimeFigureOut">
              <a:rPr lang="it-IT" smtClean="0"/>
              <a:t>20/02/2024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A139C8-6A92-F347-B1DE-524D6837776C}" type="slidenum">
              <a:rPr lang="it-IT" smtClean="0"/>
              <a:t>‹N›</a:t>
            </a:fld>
            <a:endParaRPr lang="it-IT"/>
          </a:p>
        </p:txBody>
      </p:sp>
    </p:spTree>
    <p:extLst>
      <p:ext uri="{BB962C8B-B14F-4D97-AF65-F5344CB8AC3E}">
        <p14:creationId xmlns:p14="http://schemas.microsoft.com/office/powerpoint/2010/main" val="2835912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CA139C8-6A92-F347-B1DE-524D6837776C}" type="slidenum">
              <a:rPr lang="it-IT" smtClean="0"/>
              <a:t>11</a:t>
            </a:fld>
            <a:endParaRPr lang="it-IT"/>
          </a:p>
        </p:txBody>
      </p:sp>
    </p:spTree>
    <p:extLst>
      <p:ext uri="{BB962C8B-B14F-4D97-AF65-F5344CB8AC3E}">
        <p14:creationId xmlns:p14="http://schemas.microsoft.com/office/powerpoint/2010/main" val="2376595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CA139C8-6A92-F347-B1DE-524D6837776C}" type="slidenum">
              <a:rPr lang="it-IT" smtClean="0"/>
              <a:t>12</a:t>
            </a:fld>
            <a:endParaRPr lang="it-IT"/>
          </a:p>
        </p:txBody>
      </p:sp>
    </p:spTree>
    <p:extLst>
      <p:ext uri="{BB962C8B-B14F-4D97-AF65-F5344CB8AC3E}">
        <p14:creationId xmlns:p14="http://schemas.microsoft.com/office/powerpoint/2010/main" val="1944620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CA139C8-6A92-F347-B1DE-524D6837776C}" type="slidenum">
              <a:rPr lang="it-IT" smtClean="0"/>
              <a:t>13</a:t>
            </a:fld>
            <a:endParaRPr lang="it-IT"/>
          </a:p>
        </p:txBody>
      </p:sp>
    </p:spTree>
    <p:extLst>
      <p:ext uri="{BB962C8B-B14F-4D97-AF65-F5344CB8AC3E}">
        <p14:creationId xmlns:p14="http://schemas.microsoft.com/office/powerpoint/2010/main" val="1259410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9A757A-B910-8E3B-1ECB-7D8C560E5362}"/>
              </a:ext>
            </a:extLst>
          </p:cNvPr>
          <p:cNvSpPr>
            <a:spLocks noGrp="1"/>
          </p:cNvSpPr>
          <p:nvPr>
            <p:ph type="ctrTitle"/>
          </p:nvPr>
        </p:nvSpPr>
        <p:spPr>
          <a:xfrm>
            <a:off x="1524000" y="1122363"/>
            <a:ext cx="9144000" cy="2387600"/>
          </a:xfrm>
        </p:spPr>
        <p:txBody>
          <a:bodyPr anchor="b"/>
          <a:lstStyle>
            <a:lvl1pPr algn="ctr">
              <a:defRPr sz="6000">
                <a:solidFill>
                  <a:schemeClr val="accent5">
                    <a:lumMod val="75000"/>
                  </a:schemeClr>
                </a:solidFill>
                <a:latin typeface="Bebas Neue" panose="020B0606020202050201" pitchFamily="34" charset="77"/>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B1ACB5A1-37D9-A196-8210-06642C04B4BC}"/>
              </a:ext>
            </a:extLst>
          </p:cNvPr>
          <p:cNvSpPr>
            <a:spLocks noGrp="1"/>
          </p:cNvSpPr>
          <p:nvPr>
            <p:ph type="subTitle" idx="1"/>
          </p:nvPr>
        </p:nvSpPr>
        <p:spPr>
          <a:xfrm>
            <a:off x="1524000" y="3602038"/>
            <a:ext cx="9144000" cy="1655762"/>
          </a:xfrm>
        </p:spPr>
        <p:txBody>
          <a:bodyPr/>
          <a:lstStyle>
            <a:lvl1pPr marL="0" indent="0" algn="ctr">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1D891353-8653-491D-222A-117762B884DE}"/>
              </a:ext>
            </a:extLst>
          </p:cNvPr>
          <p:cNvSpPr>
            <a:spLocks noGrp="1"/>
          </p:cNvSpPr>
          <p:nvPr>
            <p:ph type="dt" sz="half" idx="10"/>
          </p:nvPr>
        </p:nvSpPr>
        <p:spPr/>
        <p:txBody>
          <a:bodyPr/>
          <a:lstStyle/>
          <a:p>
            <a:fld id="{816A325D-B1EB-EE46-804E-68D66F2039A6}" type="datetime1">
              <a:rPr lang="it-IT" smtClean="0"/>
              <a:t>20/02/2024</a:t>
            </a:fld>
            <a:endParaRPr lang="en-US" dirty="0"/>
          </a:p>
        </p:txBody>
      </p:sp>
      <p:sp>
        <p:nvSpPr>
          <p:cNvPr id="5" name="Segnaposto piè di pagina 4">
            <a:extLst>
              <a:ext uri="{FF2B5EF4-FFF2-40B4-BE49-F238E27FC236}">
                <a16:creationId xmlns:a16="http://schemas.microsoft.com/office/drawing/2014/main" id="{62869FB6-9C9E-8A15-D3EF-2483394A78C2}"/>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BF14DFC6-A2F2-D25D-475D-2B2022E4ED91}"/>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49748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E91062-119A-B0BA-B6B5-98D219BEFF12}"/>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23E54DB-6196-7074-1CA9-36150BA95565}"/>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3B0E87B-6D75-8F40-3FDB-03BC3366A1CD}"/>
              </a:ext>
            </a:extLst>
          </p:cNvPr>
          <p:cNvSpPr>
            <a:spLocks noGrp="1"/>
          </p:cNvSpPr>
          <p:nvPr>
            <p:ph type="dt" sz="half" idx="10"/>
          </p:nvPr>
        </p:nvSpPr>
        <p:spPr/>
        <p:txBody>
          <a:bodyPr/>
          <a:lstStyle/>
          <a:p>
            <a:fld id="{4CFCC8C4-FE80-534C-AC19-24C862C89103}" type="datetime1">
              <a:rPr lang="it-IT" smtClean="0"/>
              <a:t>20/02/2024</a:t>
            </a:fld>
            <a:endParaRPr lang="en-US" dirty="0"/>
          </a:p>
        </p:txBody>
      </p:sp>
      <p:sp>
        <p:nvSpPr>
          <p:cNvPr id="5" name="Segnaposto piè di pagina 4">
            <a:extLst>
              <a:ext uri="{FF2B5EF4-FFF2-40B4-BE49-F238E27FC236}">
                <a16:creationId xmlns:a16="http://schemas.microsoft.com/office/drawing/2014/main" id="{0C2FD3EC-DE49-A4DD-F5AA-5DCB320CDF48}"/>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CEC63109-E41F-F6D5-DF11-8E2FB3E512FE}"/>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84253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70039E1-941D-8C2B-CF5A-3CD17EA70C6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40D679D-2404-B7B1-F8FA-2676E9F6D3B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2ADD689-2F99-7FA9-98CE-BB328DFC01FF}"/>
              </a:ext>
            </a:extLst>
          </p:cNvPr>
          <p:cNvSpPr>
            <a:spLocks noGrp="1"/>
          </p:cNvSpPr>
          <p:nvPr>
            <p:ph type="dt" sz="half" idx="10"/>
          </p:nvPr>
        </p:nvSpPr>
        <p:spPr/>
        <p:txBody>
          <a:bodyPr/>
          <a:lstStyle/>
          <a:p>
            <a:fld id="{B1F0898D-0596-4D4A-AA2B-57B9D09EEAE3}" type="datetime1">
              <a:rPr lang="it-IT" smtClean="0"/>
              <a:t>20/02/2024</a:t>
            </a:fld>
            <a:endParaRPr lang="en-US" dirty="0"/>
          </a:p>
        </p:txBody>
      </p:sp>
      <p:sp>
        <p:nvSpPr>
          <p:cNvPr id="5" name="Segnaposto piè di pagina 4">
            <a:extLst>
              <a:ext uri="{FF2B5EF4-FFF2-40B4-BE49-F238E27FC236}">
                <a16:creationId xmlns:a16="http://schemas.microsoft.com/office/drawing/2014/main" id="{582414EA-9422-9839-3E02-87F6F7ABB253}"/>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A73ED80D-4D47-3679-DEC8-B68498F1A258}"/>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2950754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80E60F-2755-FA81-772E-662609F2542A}"/>
              </a:ext>
            </a:extLst>
          </p:cNvPr>
          <p:cNvSpPr>
            <a:spLocks noGrp="1"/>
          </p:cNvSpPr>
          <p:nvPr>
            <p:ph type="title"/>
          </p:nvPr>
        </p:nvSpPr>
        <p:spPr/>
        <p:txBody>
          <a:bodyPr/>
          <a:lstStyle>
            <a:lvl1pPr>
              <a:defRPr>
                <a:solidFill>
                  <a:schemeClr val="accent5">
                    <a:lumMod val="75000"/>
                  </a:schemeClr>
                </a:solidFill>
                <a:latin typeface="Bebas Neue" panose="020B0606020202050201" pitchFamily="34" charset="77"/>
              </a:defRPr>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F0540616-D07E-2C3B-31B2-71F6F2BBA742}"/>
              </a:ext>
            </a:extLst>
          </p:cNvPr>
          <p:cNvSpPr>
            <a:spLocks noGrp="1"/>
          </p:cNvSpPr>
          <p:nvPr>
            <p:ph idx="1"/>
          </p:nvPr>
        </p:nvSpPr>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04CE3D01-4C17-A123-1523-BF19C4FE313A}"/>
              </a:ext>
            </a:extLst>
          </p:cNvPr>
          <p:cNvSpPr>
            <a:spLocks noGrp="1"/>
          </p:cNvSpPr>
          <p:nvPr>
            <p:ph type="dt" sz="half" idx="10"/>
          </p:nvPr>
        </p:nvSpPr>
        <p:spPr/>
        <p:txBody>
          <a:bodyPr/>
          <a:lstStyle/>
          <a:p>
            <a:fld id="{BF7B066F-C65D-2B47-9010-032B3212623C}" type="datetime1">
              <a:rPr lang="it-IT" smtClean="0"/>
              <a:t>20/02/2024</a:t>
            </a:fld>
            <a:endParaRPr lang="en-US" dirty="0"/>
          </a:p>
        </p:txBody>
      </p:sp>
      <p:sp>
        <p:nvSpPr>
          <p:cNvPr id="5" name="Segnaposto piè di pagina 4">
            <a:extLst>
              <a:ext uri="{FF2B5EF4-FFF2-40B4-BE49-F238E27FC236}">
                <a16:creationId xmlns:a16="http://schemas.microsoft.com/office/drawing/2014/main" id="{A98F8EB3-67D3-1770-1288-CC2D33AED048}"/>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EA9933AA-4A90-1EBE-C8C7-DE5F8C0ACCCC}"/>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22323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F1B6B9-556F-7E64-A91A-E57AA5567E4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4DC281B-7D4C-6690-9F6D-BDA81F4A9A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A4F6BCCC-8F7D-04CB-7648-6FA44A67126E}"/>
              </a:ext>
            </a:extLst>
          </p:cNvPr>
          <p:cNvSpPr>
            <a:spLocks noGrp="1"/>
          </p:cNvSpPr>
          <p:nvPr>
            <p:ph type="dt" sz="half" idx="10"/>
          </p:nvPr>
        </p:nvSpPr>
        <p:spPr/>
        <p:txBody>
          <a:bodyPr/>
          <a:lstStyle/>
          <a:p>
            <a:fld id="{C60AD599-9DB8-D946-9C83-F5F024B8EB06}" type="datetime1">
              <a:rPr lang="it-IT" smtClean="0"/>
              <a:t>20/02/2024</a:t>
            </a:fld>
            <a:endParaRPr lang="en-US" dirty="0"/>
          </a:p>
        </p:txBody>
      </p:sp>
      <p:sp>
        <p:nvSpPr>
          <p:cNvPr id="5" name="Segnaposto piè di pagina 4">
            <a:extLst>
              <a:ext uri="{FF2B5EF4-FFF2-40B4-BE49-F238E27FC236}">
                <a16:creationId xmlns:a16="http://schemas.microsoft.com/office/drawing/2014/main" id="{14C852D5-E996-DD03-573E-73D320576707}"/>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24BC7DE0-C235-3F16-1392-A56F782BEF76}"/>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47947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9B613B-22FC-241D-9E00-0CC7E796344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A2E8E3F-AACF-C3F0-8651-3845ECD45A9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01EB0628-7434-5B39-D782-457812036D56}"/>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CB252B52-1395-A81B-F4DB-5BECC7F55576}"/>
              </a:ext>
            </a:extLst>
          </p:cNvPr>
          <p:cNvSpPr>
            <a:spLocks noGrp="1"/>
          </p:cNvSpPr>
          <p:nvPr>
            <p:ph type="dt" sz="half" idx="10"/>
          </p:nvPr>
        </p:nvSpPr>
        <p:spPr/>
        <p:txBody>
          <a:bodyPr/>
          <a:lstStyle/>
          <a:p>
            <a:fld id="{4633830B-4159-4149-A603-DE530329DCB1}" type="datetime1">
              <a:rPr lang="it-IT" smtClean="0"/>
              <a:t>20/02/2024</a:t>
            </a:fld>
            <a:endParaRPr lang="en-US" dirty="0"/>
          </a:p>
        </p:txBody>
      </p:sp>
      <p:sp>
        <p:nvSpPr>
          <p:cNvPr id="6" name="Segnaposto piè di pagina 5">
            <a:extLst>
              <a:ext uri="{FF2B5EF4-FFF2-40B4-BE49-F238E27FC236}">
                <a16:creationId xmlns:a16="http://schemas.microsoft.com/office/drawing/2014/main" id="{E10788B6-477C-56B5-523B-CAAA10432A09}"/>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5A6CBA67-73CF-DBFE-93DD-0DED38F9BBFD}"/>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991346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16664F-F84E-A31B-0E19-30E5F943815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79B1240-5A4B-AD6C-73FB-BC5C8A197D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8B168A25-96C9-8F2F-F459-513345303DBC}"/>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998CE3F-A905-AE3F-67B6-80951BFA41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7ACF4AE7-7A56-BBC6-84ED-13E55C994840}"/>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0896B51F-789B-06D7-FEEF-D5665B290FCD}"/>
              </a:ext>
            </a:extLst>
          </p:cNvPr>
          <p:cNvSpPr>
            <a:spLocks noGrp="1"/>
          </p:cNvSpPr>
          <p:nvPr>
            <p:ph type="dt" sz="half" idx="10"/>
          </p:nvPr>
        </p:nvSpPr>
        <p:spPr/>
        <p:txBody>
          <a:bodyPr/>
          <a:lstStyle/>
          <a:p>
            <a:fld id="{FED87A58-67BC-F440-8ACA-6DF08933FF40}" type="datetime1">
              <a:rPr lang="it-IT" smtClean="0"/>
              <a:t>20/02/2024</a:t>
            </a:fld>
            <a:endParaRPr lang="en-US" dirty="0"/>
          </a:p>
        </p:txBody>
      </p:sp>
      <p:sp>
        <p:nvSpPr>
          <p:cNvPr id="8" name="Segnaposto piè di pagina 7">
            <a:extLst>
              <a:ext uri="{FF2B5EF4-FFF2-40B4-BE49-F238E27FC236}">
                <a16:creationId xmlns:a16="http://schemas.microsoft.com/office/drawing/2014/main" id="{41EB63B2-42D7-2340-6A72-ABFF701C1DC5}"/>
              </a:ext>
            </a:extLst>
          </p:cNvPr>
          <p:cNvSpPr>
            <a:spLocks noGrp="1"/>
          </p:cNvSpPr>
          <p:nvPr>
            <p:ph type="ftr" sz="quarter" idx="11"/>
          </p:nvPr>
        </p:nvSpPr>
        <p:spPr/>
        <p:txBody>
          <a:bodyPr/>
          <a:lstStyle/>
          <a:p>
            <a:endParaRPr lang="en-US" dirty="0"/>
          </a:p>
        </p:txBody>
      </p:sp>
      <p:sp>
        <p:nvSpPr>
          <p:cNvPr id="9" name="Segnaposto numero diapositiva 8">
            <a:extLst>
              <a:ext uri="{FF2B5EF4-FFF2-40B4-BE49-F238E27FC236}">
                <a16:creationId xmlns:a16="http://schemas.microsoft.com/office/drawing/2014/main" id="{E54B83DF-1FD2-B802-C2C6-CC8DA5BF344F}"/>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46602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49FE0B-4E6E-36B4-0DCC-D719EEE9B50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D7FB737-4A43-CF4E-F169-958DEB51D3BF}"/>
              </a:ext>
            </a:extLst>
          </p:cNvPr>
          <p:cNvSpPr>
            <a:spLocks noGrp="1"/>
          </p:cNvSpPr>
          <p:nvPr>
            <p:ph type="dt" sz="half" idx="10"/>
          </p:nvPr>
        </p:nvSpPr>
        <p:spPr/>
        <p:txBody>
          <a:bodyPr/>
          <a:lstStyle/>
          <a:p>
            <a:fld id="{4DBA509E-61A8-1042-9C55-83D6E02389F0}" type="datetime1">
              <a:rPr lang="it-IT" smtClean="0"/>
              <a:t>20/02/2024</a:t>
            </a:fld>
            <a:endParaRPr lang="en-US" dirty="0"/>
          </a:p>
        </p:txBody>
      </p:sp>
      <p:sp>
        <p:nvSpPr>
          <p:cNvPr id="4" name="Segnaposto piè di pagina 3">
            <a:extLst>
              <a:ext uri="{FF2B5EF4-FFF2-40B4-BE49-F238E27FC236}">
                <a16:creationId xmlns:a16="http://schemas.microsoft.com/office/drawing/2014/main" id="{6EA576C4-24C3-E997-8EE2-9ABB6FC1D684}"/>
              </a:ext>
            </a:extLst>
          </p:cNvPr>
          <p:cNvSpPr>
            <a:spLocks noGrp="1"/>
          </p:cNvSpPr>
          <p:nvPr>
            <p:ph type="ftr" sz="quarter" idx="11"/>
          </p:nvPr>
        </p:nvSpPr>
        <p:spPr/>
        <p:txBody>
          <a:bodyPr/>
          <a:lstStyle/>
          <a:p>
            <a:endParaRPr lang="en-US" dirty="0"/>
          </a:p>
        </p:txBody>
      </p:sp>
      <p:sp>
        <p:nvSpPr>
          <p:cNvPr id="5" name="Segnaposto numero diapositiva 4">
            <a:extLst>
              <a:ext uri="{FF2B5EF4-FFF2-40B4-BE49-F238E27FC236}">
                <a16:creationId xmlns:a16="http://schemas.microsoft.com/office/drawing/2014/main" id="{A983C3D9-297E-717A-2A01-B7D8CC77D7E6}"/>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22958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B7CC7EA3-50C9-065D-337F-11CFE975CC44}"/>
              </a:ext>
            </a:extLst>
          </p:cNvPr>
          <p:cNvSpPr>
            <a:spLocks noGrp="1"/>
          </p:cNvSpPr>
          <p:nvPr>
            <p:ph type="dt" sz="half" idx="10"/>
          </p:nvPr>
        </p:nvSpPr>
        <p:spPr/>
        <p:txBody>
          <a:bodyPr/>
          <a:lstStyle/>
          <a:p>
            <a:fld id="{5FC51B58-A663-F34C-A772-EDBB2DF05445}" type="datetime1">
              <a:rPr lang="it-IT" smtClean="0"/>
              <a:t>20/02/2024</a:t>
            </a:fld>
            <a:endParaRPr lang="en-US" dirty="0"/>
          </a:p>
        </p:txBody>
      </p:sp>
      <p:sp>
        <p:nvSpPr>
          <p:cNvPr id="3" name="Segnaposto piè di pagina 2">
            <a:extLst>
              <a:ext uri="{FF2B5EF4-FFF2-40B4-BE49-F238E27FC236}">
                <a16:creationId xmlns:a16="http://schemas.microsoft.com/office/drawing/2014/main" id="{1D73743F-BD02-BF88-C5FD-E4CCC29185F4}"/>
              </a:ext>
            </a:extLst>
          </p:cNvPr>
          <p:cNvSpPr>
            <a:spLocks noGrp="1"/>
          </p:cNvSpPr>
          <p:nvPr>
            <p:ph type="ftr" sz="quarter" idx="11"/>
          </p:nvPr>
        </p:nvSpPr>
        <p:spPr/>
        <p:txBody>
          <a:bodyPr/>
          <a:lstStyle/>
          <a:p>
            <a:endParaRPr lang="en-US" dirty="0"/>
          </a:p>
        </p:txBody>
      </p:sp>
      <p:sp>
        <p:nvSpPr>
          <p:cNvPr id="4" name="Segnaposto numero diapositiva 3">
            <a:extLst>
              <a:ext uri="{FF2B5EF4-FFF2-40B4-BE49-F238E27FC236}">
                <a16:creationId xmlns:a16="http://schemas.microsoft.com/office/drawing/2014/main" id="{4B422EC1-2F0C-11F6-309F-3F520DB76D5F}"/>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2371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FD2695-DB1D-DDFD-2E12-C817F098A5D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26170F5-EE6E-F802-6134-8F8DD28A4B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D3E89655-7479-0ABC-6D69-4F2D445033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A129FC8A-E272-1A93-2319-1744A16A1AC2}"/>
              </a:ext>
            </a:extLst>
          </p:cNvPr>
          <p:cNvSpPr>
            <a:spLocks noGrp="1"/>
          </p:cNvSpPr>
          <p:nvPr>
            <p:ph type="dt" sz="half" idx="10"/>
          </p:nvPr>
        </p:nvSpPr>
        <p:spPr/>
        <p:txBody>
          <a:bodyPr/>
          <a:lstStyle/>
          <a:p>
            <a:fld id="{8953DB53-B8FF-7242-B2C7-875079A28B78}" type="datetime1">
              <a:rPr lang="it-IT" smtClean="0"/>
              <a:t>20/02/2024</a:t>
            </a:fld>
            <a:endParaRPr lang="en-US" dirty="0"/>
          </a:p>
        </p:txBody>
      </p:sp>
      <p:sp>
        <p:nvSpPr>
          <p:cNvPr id="6" name="Segnaposto piè di pagina 5">
            <a:extLst>
              <a:ext uri="{FF2B5EF4-FFF2-40B4-BE49-F238E27FC236}">
                <a16:creationId xmlns:a16="http://schemas.microsoft.com/office/drawing/2014/main" id="{F465D547-3FA4-E2F1-2D40-A11D4BA04C43}"/>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BC931601-3A09-2D0B-CEA4-392AC2E7A968}"/>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630695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B70B6D-1E50-D800-E159-4C13B638BE8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D6EA3EB-6757-E4CB-1708-277ACCA1D6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1FF5F45-C134-F4F3-F5E1-FC92505A56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EE5161D-E645-8544-92E6-A9B28106BC43}"/>
              </a:ext>
            </a:extLst>
          </p:cNvPr>
          <p:cNvSpPr>
            <a:spLocks noGrp="1"/>
          </p:cNvSpPr>
          <p:nvPr>
            <p:ph type="dt" sz="half" idx="10"/>
          </p:nvPr>
        </p:nvSpPr>
        <p:spPr/>
        <p:txBody>
          <a:bodyPr/>
          <a:lstStyle/>
          <a:p>
            <a:fld id="{F5B7EAB0-B2F4-2645-96C6-73F7C8C5E889}" type="datetime1">
              <a:rPr lang="it-IT" smtClean="0"/>
              <a:t>20/02/2024</a:t>
            </a:fld>
            <a:endParaRPr lang="en-US" dirty="0"/>
          </a:p>
        </p:txBody>
      </p:sp>
      <p:sp>
        <p:nvSpPr>
          <p:cNvPr id="6" name="Segnaposto piè di pagina 5">
            <a:extLst>
              <a:ext uri="{FF2B5EF4-FFF2-40B4-BE49-F238E27FC236}">
                <a16:creationId xmlns:a16="http://schemas.microsoft.com/office/drawing/2014/main" id="{A497788F-DCAC-6288-0A39-D9DB3C69BB34}"/>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ADA0C91B-E302-D293-B6D3-A4C359D4FAC6}"/>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62834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9698AAC-9FA3-5378-58D7-A5C55D7B7A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455EE4B-D947-D388-5609-C7A06FA1F9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C5D0F0B-47BF-4B7D-F522-04F90051DA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F0898D-0596-4D4A-AA2B-57B9D09EEAE3}" type="datetime1">
              <a:rPr lang="it-IT" smtClean="0"/>
              <a:t>20/02/2024</a:t>
            </a:fld>
            <a:endParaRPr lang="en-US" dirty="0"/>
          </a:p>
        </p:txBody>
      </p:sp>
      <p:sp>
        <p:nvSpPr>
          <p:cNvPr id="5" name="Segnaposto piè di pagina 4">
            <a:extLst>
              <a:ext uri="{FF2B5EF4-FFF2-40B4-BE49-F238E27FC236}">
                <a16:creationId xmlns:a16="http://schemas.microsoft.com/office/drawing/2014/main" id="{2FA44DC5-0A46-766C-DCBE-7171B65C12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egnaposto numero diapositiva 5">
            <a:extLst>
              <a:ext uri="{FF2B5EF4-FFF2-40B4-BE49-F238E27FC236}">
                <a16:creationId xmlns:a16="http://schemas.microsoft.com/office/drawing/2014/main" id="{3495A040-1BE9-2993-E160-4B50838220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28173379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microsoft.com/office/2014/relationships/chartEx" Target="../charts/chartEx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77AAD1-62D9-4AAE-88DC-0DDC70EFB99F}"/>
              </a:ext>
            </a:extLst>
          </p:cNvPr>
          <p:cNvSpPr>
            <a:spLocks noGrp="1"/>
          </p:cNvSpPr>
          <p:nvPr>
            <p:ph type="ctrTitle"/>
          </p:nvPr>
        </p:nvSpPr>
        <p:spPr>
          <a:xfrm>
            <a:off x="2641600" y="3116484"/>
            <a:ext cx="9036992" cy="2067370"/>
          </a:xfrm>
          <a:noFill/>
        </p:spPr>
        <p:txBody>
          <a:bodyPr>
            <a:noAutofit/>
          </a:bodyPr>
          <a:lstStyle/>
          <a:p>
            <a:pPr algn="r"/>
            <a:r>
              <a:rPr lang="it-IT" sz="6600" dirty="0">
                <a:ea typeface="Segoe UI Black" pitchFamily="34" charset="0"/>
                <a:cs typeface="Aharoni" panose="020B0604020202020204" pitchFamily="2" charset="-79"/>
              </a:rPr>
              <a:t>L’impatto dell’inflazione sui redditi degli italiani</a:t>
            </a:r>
            <a:br>
              <a:rPr lang="it-IT" sz="6600" dirty="0">
                <a:ea typeface="Segoe UI Black" pitchFamily="34" charset="0"/>
                <a:cs typeface="Aharoni" panose="020B0604020202020204" pitchFamily="2" charset="-79"/>
              </a:rPr>
            </a:br>
            <a:r>
              <a:rPr lang="it-IT" sz="2400" dirty="0">
                <a:ea typeface="Segoe UI Black" pitchFamily="34" charset="0"/>
                <a:cs typeface="Aharoni" panose="020B0604020202020204" pitchFamily="2" charset="-79"/>
              </a:rPr>
              <a:t>Osservatorio nazionale ACLI REDDITI E FAMIGLIE</a:t>
            </a:r>
            <a:endParaRPr lang="it-IT" sz="2400" dirty="0">
              <a:ea typeface="+mn-ea"/>
              <a:cs typeface="+mn-cs"/>
            </a:endParaRPr>
          </a:p>
        </p:txBody>
      </p:sp>
      <p:pic>
        <p:nvPicPr>
          <p:cNvPr id="6" name="Immagine 5" descr="Immagine che contiene clipart&#10;&#10;Descrizione generata con affidabilità elevata">
            <a:extLst>
              <a:ext uri="{FF2B5EF4-FFF2-40B4-BE49-F238E27FC236}">
                <a16:creationId xmlns:a16="http://schemas.microsoft.com/office/drawing/2014/main" id="{BFD2F3BD-800A-495B-9F50-CE97563D165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9073594" y="444940"/>
            <a:ext cx="2941841" cy="1110390"/>
          </a:xfrm>
          <a:prstGeom prst="rect">
            <a:avLst/>
          </a:prstGeom>
        </p:spPr>
      </p:pic>
      <p:pic>
        <p:nvPicPr>
          <p:cNvPr id="9" name="Immagine 8">
            <a:extLst>
              <a:ext uri="{FF2B5EF4-FFF2-40B4-BE49-F238E27FC236}">
                <a16:creationId xmlns:a16="http://schemas.microsoft.com/office/drawing/2014/main" id="{80E25B2F-669C-9C9F-82CC-7B9068E43FFF}"/>
              </a:ext>
            </a:extLst>
          </p:cNvPr>
          <p:cNvPicPr>
            <a:picLocks noChangeAspect="1"/>
          </p:cNvPicPr>
          <p:nvPr/>
        </p:nvPicPr>
        <p:blipFill>
          <a:blip r:embed="rId3"/>
          <a:stretch>
            <a:fillRect/>
          </a:stretch>
        </p:blipFill>
        <p:spPr>
          <a:xfrm>
            <a:off x="677754" y="335694"/>
            <a:ext cx="1298530" cy="1565874"/>
          </a:xfrm>
          <a:prstGeom prst="rect">
            <a:avLst/>
          </a:prstGeom>
        </p:spPr>
      </p:pic>
      <p:pic>
        <p:nvPicPr>
          <p:cNvPr id="1026" name="Picture 2" descr="Statuto e Regolamenti - Acli">
            <a:extLst>
              <a:ext uri="{FF2B5EF4-FFF2-40B4-BE49-F238E27FC236}">
                <a16:creationId xmlns:a16="http://schemas.microsoft.com/office/drawing/2014/main" id="{5B5064F8-75E1-3075-FC6E-51A3824182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39502" y="416483"/>
            <a:ext cx="2908300" cy="1346200"/>
          </a:xfrm>
          <a:prstGeom prst="rect">
            <a:avLst/>
          </a:prstGeom>
          <a:noFill/>
          <a:extLst>
            <a:ext uri="{909E8E84-426E-40DD-AFC4-6F175D3DCCD1}">
              <a14:hiddenFill xmlns:a14="http://schemas.microsoft.com/office/drawing/2010/main">
                <a:solidFill>
                  <a:srgbClr val="FFFFFF"/>
                </a:solidFill>
              </a14:hiddenFill>
            </a:ext>
          </a:extLst>
        </p:spPr>
      </p:pic>
      <p:sp>
        <p:nvSpPr>
          <p:cNvPr id="5" name="Sottotitolo 4">
            <a:extLst>
              <a:ext uri="{FF2B5EF4-FFF2-40B4-BE49-F238E27FC236}">
                <a16:creationId xmlns:a16="http://schemas.microsoft.com/office/drawing/2014/main" id="{60102D7D-F92E-E8ED-BE80-F4B55D18E841}"/>
              </a:ext>
            </a:extLst>
          </p:cNvPr>
          <p:cNvSpPr>
            <a:spLocks noGrp="1"/>
          </p:cNvSpPr>
          <p:nvPr>
            <p:ph type="subTitle" idx="1"/>
          </p:nvPr>
        </p:nvSpPr>
        <p:spPr>
          <a:xfrm>
            <a:off x="1524000" y="6028518"/>
            <a:ext cx="9144000" cy="480680"/>
          </a:xfrm>
        </p:spPr>
        <p:txBody>
          <a:bodyPr>
            <a:normAutofit/>
          </a:bodyPr>
          <a:lstStyle/>
          <a:p>
            <a:r>
              <a:rPr lang="it-IT" sz="1800" dirty="0">
                <a:latin typeface="Calibri Light" panose="020F0302020204030204" pitchFamily="34" charset="0"/>
                <a:cs typeface="Calibri Light" panose="020F0302020204030204" pitchFamily="34" charset="0"/>
              </a:rPr>
              <a:t>Roma, Hotel Nazionale, 21 febbraio 2024</a:t>
            </a:r>
          </a:p>
        </p:txBody>
      </p:sp>
      <p:sp>
        <p:nvSpPr>
          <p:cNvPr id="3" name="Sottotitolo 4">
            <a:extLst>
              <a:ext uri="{FF2B5EF4-FFF2-40B4-BE49-F238E27FC236}">
                <a16:creationId xmlns:a16="http://schemas.microsoft.com/office/drawing/2014/main" id="{7E7113DF-2396-6A4D-50A0-2ACCEC373F10}"/>
              </a:ext>
            </a:extLst>
          </p:cNvPr>
          <p:cNvSpPr txBox="1">
            <a:spLocks/>
          </p:cNvSpPr>
          <p:nvPr/>
        </p:nvSpPr>
        <p:spPr>
          <a:xfrm>
            <a:off x="6347887" y="5227068"/>
            <a:ext cx="5451414" cy="48067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j-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i="1" dirty="0">
                <a:latin typeface="Calibri Light" panose="020F0302020204030204" pitchFamily="34" charset="0"/>
                <a:cs typeface="Calibri Light" panose="020F0302020204030204" pitchFamily="34" charset="0"/>
              </a:rPr>
              <a:t>Enrico </a:t>
            </a:r>
            <a:r>
              <a:rPr lang="it-IT" sz="2000" i="1" dirty="0" err="1">
                <a:latin typeface="Calibri Light" panose="020F0302020204030204" pitchFamily="34" charset="0"/>
                <a:cs typeface="Calibri Light" panose="020F0302020204030204" pitchFamily="34" charset="0"/>
              </a:rPr>
              <a:t>Bagozzi</a:t>
            </a:r>
            <a:r>
              <a:rPr lang="it-IT" sz="2000" i="1" dirty="0">
                <a:latin typeface="Calibri Light" panose="020F0302020204030204" pitchFamily="34" charset="0"/>
                <a:cs typeface="Calibri Light" panose="020F0302020204030204" pitchFamily="34" charset="0"/>
              </a:rPr>
              <a:t>, Alessandro Serini, Gianfranco Zucca</a:t>
            </a:r>
          </a:p>
        </p:txBody>
      </p:sp>
      <p:pic>
        <p:nvPicPr>
          <p:cNvPr id="7" name="Immagine 6">
            <a:extLst>
              <a:ext uri="{FF2B5EF4-FFF2-40B4-BE49-F238E27FC236}">
                <a16:creationId xmlns:a16="http://schemas.microsoft.com/office/drawing/2014/main" id="{D2EEE8EF-824B-B278-9E5A-9423AC01579F}"/>
              </a:ext>
            </a:extLst>
          </p:cNvPr>
          <p:cNvPicPr>
            <a:picLocks noChangeAspect="1"/>
          </p:cNvPicPr>
          <p:nvPr/>
        </p:nvPicPr>
        <p:blipFill rotWithShape="1">
          <a:blip r:embed="rId5"/>
          <a:srcRect l="21765" t="23573" r="20161" b="31795"/>
          <a:stretch/>
        </p:blipFill>
        <p:spPr>
          <a:xfrm>
            <a:off x="2884226" y="407761"/>
            <a:ext cx="1936960" cy="1364037"/>
          </a:xfrm>
          <a:prstGeom prst="rect">
            <a:avLst/>
          </a:prstGeom>
        </p:spPr>
      </p:pic>
    </p:spTree>
    <p:extLst>
      <p:ext uri="{BB962C8B-B14F-4D97-AF65-F5344CB8AC3E}">
        <p14:creationId xmlns:p14="http://schemas.microsoft.com/office/powerpoint/2010/main" val="1502214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C00E8148-8F9C-4D20-8BE0-7F24EAED6BB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1" name="CasellaDiTesto 10">
            <a:extLst>
              <a:ext uri="{FF2B5EF4-FFF2-40B4-BE49-F238E27FC236}">
                <a16:creationId xmlns:a16="http://schemas.microsoft.com/office/drawing/2014/main" id="{468A2341-FA6C-24B3-6649-E673C60A5B4B}"/>
              </a:ext>
            </a:extLst>
          </p:cNvPr>
          <p:cNvSpPr txBox="1"/>
          <p:nvPr/>
        </p:nvSpPr>
        <p:spPr>
          <a:xfrm>
            <a:off x="152706" y="142216"/>
            <a:ext cx="12146274" cy="169277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#10 Numero annuale di carrelli di spesa persi, per tipologia familiare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(e perdita % di reddito equivalente dal 2019)</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(carrello = 90 €), modd.730/2020-2023</a:t>
            </a:r>
          </a:p>
        </p:txBody>
      </p:sp>
      <p:sp>
        <p:nvSpPr>
          <p:cNvPr id="12" name="CasellaDiTesto 11">
            <a:extLst>
              <a:ext uri="{FF2B5EF4-FFF2-40B4-BE49-F238E27FC236}">
                <a16:creationId xmlns:a16="http://schemas.microsoft.com/office/drawing/2014/main" id="{05A32214-9327-ECA0-9948-77A0AE51C989}"/>
              </a:ext>
            </a:extLst>
          </p:cNvPr>
          <p:cNvSpPr txBox="1"/>
          <p:nvPr/>
        </p:nvSpPr>
        <p:spPr>
          <a:xfrm>
            <a:off x="662793" y="6378659"/>
            <a:ext cx="1627818"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black"/>
                </a:solidFill>
                <a:effectLst/>
                <a:uLnTx/>
                <a:uFillTx/>
                <a:latin typeface="Calibri Light" panose="020F0302020204030204"/>
                <a:ea typeface="+mn-ea"/>
                <a:cs typeface="+mn-cs"/>
              </a:rPr>
              <a:t>Fonte: ONFR-ACLI 2023</a:t>
            </a:r>
          </a:p>
        </p:txBody>
      </p:sp>
      <p:graphicFrame>
        <p:nvGraphicFramePr>
          <p:cNvPr id="4" name="Grafico 3">
            <a:extLst>
              <a:ext uri="{FF2B5EF4-FFF2-40B4-BE49-F238E27FC236}">
                <a16:creationId xmlns:a16="http://schemas.microsoft.com/office/drawing/2014/main" id="{508893DB-BCB9-ECFA-DDA4-9F44D63B4A49}"/>
              </a:ext>
            </a:extLst>
          </p:cNvPr>
          <p:cNvGraphicFramePr>
            <a:graphicFrameLocks/>
          </p:cNvGraphicFramePr>
          <p:nvPr>
            <p:extLst>
              <p:ext uri="{D42A27DB-BD31-4B8C-83A1-F6EECF244321}">
                <p14:modId xmlns:p14="http://schemas.microsoft.com/office/powerpoint/2010/main" val="3938376943"/>
              </p:ext>
            </p:extLst>
          </p:nvPr>
        </p:nvGraphicFramePr>
        <p:xfrm>
          <a:off x="738992" y="1702241"/>
          <a:ext cx="8375511" cy="48631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82124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B22DDE-4A8A-3136-BB02-F843247953E0}"/>
              </a:ext>
            </a:extLst>
          </p:cNvPr>
          <p:cNvSpPr>
            <a:spLocks noGrp="1"/>
          </p:cNvSpPr>
          <p:nvPr>
            <p:ph type="title"/>
          </p:nvPr>
        </p:nvSpPr>
        <p:spPr>
          <a:xfrm>
            <a:off x="167148" y="217500"/>
            <a:ext cx="11847871" cy="1280890"/>
          </a:xfrm>
        </p:spPr>
        <p:txBody>
          <a:bodyPr>
            <a:normAutofit/>
          </a:bodyPr>
          <a:lstStyle/>
          <a:p>
            <a:pPr algn="ctr"/>
            <a:r>
              <a:rPr kumimoji="0" lang="it-IT" sz="48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#11  </a:t>
            </a:r>
            <a:r>
              <a:rPr lang="it-IT" sz="4800" dirty="0">
                <a:ea typeface="Segoe UI Black"/>
                <a:cs typeface="Aharoni"/>
              </a:rPr>
              <a:t>Interessi sui mutui per acquisto abitazione</a:t>
            </a:r>
            <a:br>
              <a:rPr lang="it-IT" sz="4800" dirty="0">
                <a:ea typeface="Segoe UI Black"/>
                <a:cs typeface="Aharoni"/>
              </a:rPr>
            </a:br>
            <a:r>
              <a:rPr lang="it-IT" sz="3100" dirty="0">
                <a:ea typeface="Segoe UI Black"/>
                <a:cs typeface="Aharoni"/>
              </a:rPr>
              <a:t>v.a. e %, mod.730/2020-mod.730/2023</a:t>
            </a:r>
            <a:endParaRPr lang="it-IT" sz="3100" dirty="0"/>
          </a:p>
        </p:txBody>
      </p:sp>
      <p:sp>
        <p:nvSpPr>
          <p:cNvPr id="4" name="Segnaposto numero diapositiva 3">
            <a:extLst>
              <a:ext uri="{FF2B5EF4-FFF2-40B4-BE49-F238E27FC236}">
                <a16:creationId xmlns:a16="http://schemas.microsoft.com/office/drawing/2014/main" id="{69AD82C4-15B1-7887-9358-74BDCE88C2C6}"/>
              </a:ext>
            </a:extLst>
          </p:cNvPr>
          <p:cNvSpPr>
            <a:spLocks noGrp="1"/>
          </p:cNvSpPr>
          <p:nvPr>
            <p:ph type="sldNum" sz="quarter" idx="12"/>
          </p:nvPr>
        </p:nvSpPr>
        <p:spPr/>
        <p:txBody>
          <a:bodyPr/>
          <a:lstStyle/>
          <a:p>
            <a:fld id="{D57F1E4F-1CFF-5643-939E-217C01CDF565}" type="slidenum">
              <a:rPr lang="en-US" smtClean="0"/>
              <a:pPr/>
              <a:t>11</a:t>
            </a:fld>
            <a:endParaRPr lang="en-US" dirty="0"/>
          </a:p>
        </p:txBody>
      </p:sp>
      <p:pic>
        <p:nvPicPr>
          <p:cNvPr id="7" name="Immagine 6">
            <a:extLst>
              <a:ext uri="{FF2B5EF4-FFF2-40B4-BE49-F238E27FC236}">
                <a16:creationId xmlns:a16="http://schemas.microsoft.com/office/drawing/2014/main" id="{BBCD85FB-3788-4F14-7848-D71721293396}"/>
              </a:ext>
            </a:extLst>
          </p:cNvPr>
          <p:cNvPicPr>
            <a:picLocks noChangeAspect="1"/>
          </p:cNvPicPr>
          <p:nvPr/>
        </p:nvPicPr>
        <p:blipFill>
          <a:blip r:embed="rId3"/>
          <a:stretch>
            <a:fillRect/>
          </a:stretch>
        </p:blipFill>
        <p:spPr>
          <a:xfrm>
            <a:off x="3185661" y="1515838"/>
            <a:ext cx="8356971" cy="5023074"/>
          </a:xfrm>
          <a:prstGeom prst="rect">
            <a:avLst/>
          </a:prstGeom>
        </p:spPr>
      </p:pic>
      <p:sp>
        <p:nvSpPr>
          <p:cNvPr id="8" name="CasellaDiTesto 7">
            <a:extLst>
              <a:ext uri="{FF2B5EF4-FFF2-40B4-BE49-F238E27FC236}">
                <a16:creationId xmlns:a16="http://schemas.microsoft.com/office/drawing/2014/main" id="{BC8930E7-5272-CF91-2DF8-E9F3AF54833B}"/>
              </a:ext>
            </a:extLst>
          </p:cNvPr>
          <p:cNvSpPr txBox="1"/>
          <p:nvPr/>
        </p:nvSpPr>
        <p:spPr>
          <a:xfrm>
            <a:off x="373617" y="2080552"/>
            <a:ext cx="2340086" cy="1585049"/>
          </a:xfrm>
          <a:prstGeom prst="rect">
            <a:avLst/>
          </a:prstGeom>
          <a:noFill/>
        </p:spPr>
        <p:txBody>
          <a:bodyPr wrap="square" rtlCol="0">
            <a:spAutoFit/>
          </a:bodyPr>
          <a:lstStyle/>
          <a:p>
            <a:r>
              <a:rPr lang="it-IT" dirty="0"/>
              <a:t>Media aumento degli interessi sul mutuo per acquisto abitazione </a:t>
            </a:r>
          </a:p>
          <a:p>
            <a:r>
              <a:rPr lang="it-IT" sz="4300" dirty="0">
                <a:solidFill>
                  <a:schemeClr val="accent5">
                    <a:lumMod val="75000"/>
                  </a:schemeClr>
                </a:solidFill>
                <a:latin typeface="Bebas Neue" panose="020B0606020202050201" pitchFamily="34" charset="77"/>
                <a:ea typeface="Segoe UI Black"/>
                <a:cs typeface="Aharoni"/>
              </a:rPr>
              <a:t>338 euro</a:t>
            </a:r>
          </a:p>
        </p:txBody>
      </p:sp>
      <p:sp>
        <p:nvSpPr>
          <p:cNvPr id="3" name="CasellaDiTesto 2">
            <a:extLst>
              <a:ext uri="{FF2B5EF4-FFF2-40B4-BE49-F238E27FC236}">
                <a16:creationId xmlns:a16="http://schemas.microsoft.com/office/drawing/2014/main" id="{F856E3A4-C09A-8304-65D4-3CF9BC9E863E}"/>
              </a:ext>
            </a:extLst>
          </p:cNvPr>
          <p:cNvSpPr txBox="1"/>
          <p:nvPr/>
        </p:nvSpPr>
        <p:spPr>
          <a:xfrm>
            <a:off x="662793" y="6378659"/>
            <a:ext cx="1627818"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black"/>
                </a:solidFill>
                <a:effectLst/>
                <a:uLnTx/>
                <a:uFillTx/>
                <a:latin typeface="Calibri Light" panose="020F0302020204030204"/>
                <a:ea typeface="+mn-ea"/>
                <a:cs typeface="+mn-cs"/>
              </a:rPr>
              <a:t>Fonte: ONFR-ACLI 2023</a:t>
            </a:r>
          </a:p>
        </p:txBody>
      </p:sp>
    </p:spTree>
    <p:extLst>
      <p:ext uri="{BB962C8B-B14F-4D97-AF65-F5344CB8AC3E}">
        <p14:creationId xmlns:p14="http://schemas.microsoft.com/office/powerpoint/2010/main" val="900268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B22DDE-4A8A-3136-BB02-F843247953E0}"/>
              </a:ext>
            </a:extLst>
          </p:cNvPr>
          <p:cNvSpPr>
            <a:spLocks noGrp="1"/>
          </p:cNvSpPr>
          <p:nvPr>
            <p:ph type="title"/>
          </p:nvPr>
        </p:nvSpPr>
        <p:spPr>
          <a:xfrm>
            <a:off x="186814" y="217500"/>
            <a:ext cx="11779044" cy="1280890"/>
          </a:xfrm>
        </p:spPr>
        <p:txBody>
          <a:bodyPr>
            <a:normAutofit/>
          </a:bodyPr>
          <a:lstStyle/>
          <a:p>
            <a:pPr algn="ctr"/>
            <a:r>
              <a:rPr kumimoji="0" lang="it-IT" sz="48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#12  </a:t>
            </a:r>
            <a:r>
              <a:rPr lang="it-IT" sz="4800" dirty="0">
                <a:ea typeface="Segoe UI Black"/>
                <a:cs typeface="Aharoni"/>
              </a:rPr>
              <a:t>Interessi sui mutui per acquisto abitazione</a:t>
            </a:r>
            <a:br>
              <a:rPr lang="it-IT" sz="4800" dirty="0">
                <a:ea typeface="Segoe UI Black"/>
                <a:cs typeface="Aharoni"/>
              </a:rPr>
            </a:br>
            <a:r>
              <a:rPr lang="it-IT" sz="3200" dirty="0">
                <a:ea typeface="Segoe UI Black"/>
                <a:cs typeface="Aharoni"/>
              </a:rPr>
              <a:t>v.a. e %, MUTUI ACCESI DAL mod.730/2021</a:t>
            </a:r>
          </a:p>
        </p:txBody>
      </p:sp>
      <p:sp>
        <p:nvSpPr>
          <p:cNvPr id="4" name="Segnaposto numero diapositiva 3">
            <a:extLst>
              <a:ext uri="{FF2B5EF4-FFF2-40B4-BE49-F238E27FC236}">
                <a16:creationId xmlns:a16="http://schemas.microsoft.com/office/drawing/2014/main" id="{69AD82C4-15B1-7887-9358-74BDCE88C2C6}"/>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
        <p:nvSpPr>
          <p:cNvPr id="8" name="CasellaDiTesto 7">
            <a:extLst>
              <a:ext uri="{FF2B5EF4-FFF2-40B4-BE49-F238E27FC236}">
                <a16:creationId xmlns:a16="http://schemas.microsoft.com/office/drawing/2014/main" id="{BC8930E7-5272-CF91-2DF8-E9F3AF54833B}"/>
              </a:ext>
            </a:extLst>
          </p:cNvPr>
          <p:cNvSpPr txBox="1"/>
          <p:nvPr/>
        </p:nvSpPr>
        <p:spPr>
          <a:xfrm>
            <a:off x="9226647" y="2565978"/>
            <a:ext cx="2435942" cy="3247043"/>
          </a:xfrm>
          <a:prstGeom prst="rect">
            <a:avLst/>
          </a:prstGeom>
          <a:noFill/>
        </p:spPr>
        <p:txBody>
          <a:bodyPr wrap="square" rtlCol="0">
            <a:spAutoFit/>
          </a:bodyPr>
          <a:lstStyle/>
          <a:p>
            <a:pPr algn="r"/>
            <a:r>
              <a:rPr lang="it-IT" dirty="0"/>
              <a:t>Media aumento a causa dei tassi bancari degli interessi portati in detrazione dei mutui accesi dall’anno fiscale 2020 al 2022 per acquisto abitazione</a:t>
            </a:r>
          </a:p>
          <a:p>
            <a:pPr algn="r"/>
            <a:r>
              <a:rPr lang="it-IT" sz="4300" dirty="0">
                <a:solidFill>
                  <a:schemeClr val="accent5">
                    <a:lumMod val="75000"/>
                  </a:schemeClr>
                </a:solidFill>
                <a:latin typeface="Bebas Neue" panose="020B0606020202050201" pitchFamily="34" charset="77"/>
                <a:ea typeface="Segoe UI Black"/>
                <a:cs typeface="Aharoni"/>
              </a:rPr>
              <a:t>+1.065 euro </a:t>
            </a:r>
            <a:r>
              <a:rPr lang="it-IT" dirty="0"/>
              <a:t>di incremento per famiglia</a:t>
            </a:r>
          </a:p>
        </p:txBody>
      </p:sp>
      <p:graphicFrame>
        <p:nvGraphicFramePr>
          <p:cNvPr id="3" name="Grafico 2">
            <a:extLst>
              <a:ext uri="{FF2B5EF4-FFF2-40B4-BE49-F238E27FC236}">
                <a16:creationId xmlns:a16="http://schemas.microsoft.com/office/drawing/2014/main" id="{2FE1834B-DDAD-2FE5-2342-0E96DBD040F0}"/>
              </a:ext>
            </a:extLst>
          </p:cNvPr>
          <p:cNvGraphicFramePr>
            <a:graphicFrameLocks/>
          </p:cNvGraphicFramePr>
          <p:nvPr>
            <p:extLst>
              <p:ext uri="{D42A27DB-BD31-4B8C-83A1-F6EECF244321}">
                <p14:modId xmlns:p14="http://schemas.microsoft.com/office/powerpoint/2010/main" val="674075764"/>
              </p:ext>
            </p:extLst>
          </p:nvPr>
        </p:nvGraphicFramePr>
        <p:xfrm>
          <a:off x="2667000" y="1567104"/>
          <a:ext cx="7315200" cy="4416695"/>
        </p:xfrm>
        <a:graphic>
          <a:graphicData uri="http://schemas.openxmlformats.org/drawingml/2006/chart">
            <c:chart xmlns:c="http://schemas.openxmlformats.org/drawingml/2006/chart" xmlns:r="http://schemas.openxmlformats.org/officeDocument/2006/relationships" r:id="rId3"/>
          </a:graphicData>
        </a:graphic>
      </p:graphicFrame>
      <p:sp>
        <p:nvSpPr>
          <p:cNvPr id="5" name="CasellaDiTesto 4">
            <a:extLst>
              <a:ext uri="{FF2B5EF4-FFF2-40B4-BE49-F238E27FC236}">
                <a16:creationId xmlns:a16="http://schemas.microsoft.com/office/drawing/2014/main" id="{8D91A565-8F9D-EB28-15DE-686B786AA0F4}"/>
              </a:ext>
            </a:extLst>
          </p:cNvPr>
          <p:cNvSpPr txBox="1"/>
          <p:nvPr/>
        </p:nvSpPr>
        <p:spPr>
          <a:xfrm>
            <a:off x="749710" y="1564933"/>
            <a:ext cx="2920179" cy="1615827"/>
          </a:xfrm>
          <a:prstGeom prst="rect">
            <a:avLst/>
          </a:prstGeom>
          <a:noFill/>
        </p:spPr>
        <p:txBody>
          <a:bodyPr wrap="square" rtlCol="0">
            <a:spAutoFit/>
          </a:bodyPr>
          <a:lstStyle/>
          <a:p>
            <a:r>
              <a:rPr lang="it-IT" dirty="0"/>
              <a:t>Mutui stipulati dall’anno fiscale 2020 in poi</a:t>
            </a:r>
          </a:p>
          <a:p>
            <a:r>
              <a:rPr lang="it-IT" sz="4300" dirty="0">
                <a:solidFill>
                  <a:schemeClr val="accent5">
                    <a:lumMod val="75000"/>
                  </a:schemeClr>
                </a:solidFill>
                <a:latin typeface="Bebas Neue" panose="020B0606020202050201" pitchFamily="34" charset="77"/>
                <a:ea typeface="Segoe UI Black"/>
                <a:cs typeface="Aharoni"/>
              </a:rPr>
              <a:t>10.321</a:t>
            </a:r>
          </a:p>
          <a:p>
            <a:r>
              <a:rPr lang="it-IT" dirty="0"/>
              <a:t>(</a:t>
            </a:r>
            <a:r>
              <a:rPr lang="it-IT" sz="2000" dirty="0">
                <a:solidFill>
                  <a:schemeClr val="accent5">
                    <a:lumMod val="75000"/>
                  </a:schemeClr>
                </a:solidFill>
                <a:latin typeface="Bebas Neue" panose="020B0606020202050201" pitchFamily="34" charset="77"/>
                <a:ea typeface="Segoe UI Black"/>
                <a:cs typeface="Aharoni"/>
              </a:rPr>
              <a:t>11,6%  </a:t>
            </a:r>
            <a:r>
              <a:rPr lang="it-IT" dirty="0"/>
              <a:t>del totale mutui)</a:t>
            </a:r>
          </a:p>
        </p:txBody>
      </p:sp>
      <p:sp>
        <p:nvSpPr>
          <p:cNvPr id="6" name="CasellaDiTesto 5">
            <a:extLst>
              <a:ext uri="{FF2B5EF4-FFF2-40B4-BE49-F238E27FC236}">
                <a16:creationId xmlns:a16="http://schemas.microsoft.com/office/drawing/2014/main" id="{61664F95-CBCA-54FE-F72F-2F27BA1123E8}"/>
              </a:ext>
            </a:extLst>
          </p:cNvPr>
          <p:cNvSpPr txBox="1"/>
          <p:nvPr/>
        </p:nvSpPr>
        <p:spPr>
          <a:xfrm>
            <a:off x="761615" y="3429000"/>
            <a:ext cx="2435942" cy="1308050"/>
          </a:xfrm>
          <a:prstGeom prst="rect">
            <a:avLst/>
          </a:prstGeom>
          <a:noFill/>
        </p:spPr>
        <p:txBody>
          <a:bodyPr wrap="square" rtlCol="0">
            <a:spAutoFit/>
          </a:bodyPr>
          <a:lstStyle/>
          <a:p>
            <a:r>
              <a:rPr lang="it-IT" dirty="0"/>
              <a:t>Reddito nominale familiare medio annuo</a:t>
            </a:r>
          </a:p>
          <a:p>
            <a:r>
              <a:rPr lang="it-IT" sz="4300" dirty="0">
                <a:solidFill>
                  <a:schemeClr val="accent5">
                    <a:lumMod val="75000"/>
                  </a:schemeClr>
                </a:solidFill>
                <a:latin typeface="Bebas Neue" panose="020B0606020202050201" pitchFamily="34" charset="77"/>
                <a:ea typeface="Segoe UI Black"/>
                <a:cs typeface="Aharoni"/>
              </a:rPr>
              <a:t>35.183 €</a:t>
            </a:r>
          </a:p>
        </p:txBody>
      </p:sp>
      <p:graphicFrame>
        <p:nvGraphicFramePr>
          <p:cNvPr id="10" name="Tabella 9">
            <a:extLst>
              <a:ext uri="{FF2B5EF4-FFF2-40B4-BE49-F238E27FC236}">
                <a16:creationId xmlns:a16="http://schemas.microsoft.com/office/drawing/2014/main" id="{54E4181E-8FEB-A2DF-E761-2761A8365A0C}"/>
              </a:ext>
            </a:extLst>
          </p:cNvPr>
          <p:cNvGraphicFramePr>
            <a:graphicFrameLocks noGrp="1"/>
          </p:cNvGraphicFramePr>
          <p:nvPr>
            <p:extLst>
              <p:ext uri="{D42A27DB-BD31-4B8C-83A1-F6EECF244321}">
                <p14:modId xmlns:p14="http://schemas.microsoft.com/office/powerpoint/2010/main" val="2069369053"/>
              </p:ext>
            </p:extLst>
          </p:nvPr>
        </p:nvGraphicFramePr>
        <p:xfrm>
          <a:off x="838200" y="5421589"/>
          <a:ext cx="2861597" cy="1205354"/>
        </p:xfrm>
        <a:graphic>
          <a:graphicData uri="http://schemas.openxmlformats.org/drawingml/2006/table">
            <a:tbl>
              <a:tblPr>
                <a:tableStyleId>{5C22544A-7EE6-4342-B048-85BDC9FD1C3A}</a:tableStyleId>
              </a:tblPr>
              <a:tblGrid>
                <a:gridCol w="1783598">
                  <a:extLst>
                    <a:ext uri="{9D8B030D-6E8A-4147-A177-3AD203B41FA5}">
                      <a16:colId xmlns:a16="http://schemas.microsoft.com/office/drawing/2014/main" val="732391679"/>
                    </a:ext>
                  </a:extLst>
                </a:gridCol>
                <a:gridCol w="1077999">
                  <a:extLst>
                    <a:ext uri="{9D8B030D-6E8A-4147-A177-3AD203B41FA5}">
                      <a16:colId xmlns:a16="http://schemas.microsoft.com/office/drawing/2014/main" val="1427890895"/>
                    </a:ext>
                  </a:extLst>
                </a:gridCol>
              </a:tblGrid>
              <a:tr h="289943">
                <a:tc>
                  <a:txBody>
                    <a:bodyPr/>
                    <a:lstStyle/>
                    <a:p>
                      <a:pPr algn="l" fontAlgn="b"/>
                      <a:r>
                        <a:rPr lang="it-IT" sz="1800" u="none" strike="noStrike" dirty="0">
                          <a:effectLst/>
                        </a:rPr>
                        <a:t>Minimo</a:t>
                      </a:r>
                      <a:endParaRPr lang="it-IT" sz="18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r" fontAlgn="b"/>
                      <a:r>
                        <a:rPr lang="it-IT" sz="1800" u="none" strike="noStrike" dirty="0">
                          <a:effectLst/>
                        </a:rPr>
                        <a:t> -   € </a:t>
                      </a:r>
                      <a:endParaRPr lang="it-IT" sz="1800" b="0"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361981242"/>
                  </a:ext>
                </a:extLst>
              </a:tr>
              <a:tr h="288947">
                <a:tc>
                  <a:txBody>
                    <a:bodyPr/>
                    <a:lstStyle/>
                    <a:p>
                      <a:pPr algn="l" fontAlgn="b"/>
                      <a:r>
                        <a:rPr lang="it-IT" sz="1800" u="none" strike="noStrike" dirty="0">
                          <a:effectLst/>
                        </a:rPr>
                        <a:t>Mediana</a:t>
                      </a:r>
                      <a:endParaRPr lang="it-IT" sz="18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r" fontAlgn="b"/>
                      <a:r>
                        <a:rPr lang="it-IT" sz="1800" u="none" strike="noStrike" dirty="0">
                          <a:effectLst/>
                        </a:rPr>
                        <a:t>  940 € </a:t>
                      </a:r>
                      <a:endParaRPr lang="it-IT" sz="1800" b="0"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041530285"/>
                  </a:ext>
                </a:extLst>
              </a:tr>
              <a:tr h="313232">
                <a:tc>
                  <a:txBody>
                    <a:bodyPr/>
                    <a:lstStyle/>
                    <a:p>
                      <a:pPr algn="l" fontAlgn="b"/>
                      <a:r>
                        <a:rPr lang="it-IT" sz="1800" u="none" strike="noStrike" dirty="0">
                          <a:effectLst/>
                        </a:rPr>
                        <a:t>Media</a:t>
                      </a:r>
                      <a:endParaRPr lang="it-IT" sz="18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r" fontAlgn="b"/>
                      <a:r>
                        <a:rPr lang="it-IT" sz="1800" u="none" strike="noStrike" dirty="0">
                          <a:effectLst/>
                        </a:rPr>
                        <a:t>1.092 € </a:t>
                      </a:r>
                      <a:endParaRPr lang="it-IT" sz="1800" b="0"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339543052"/>
                  </a:ext>
                </a:extLst>
              </a:tr>
              <a:tr h="313232">
                <a:tc>
                  <a:txBody>
                    <a:bodyPr/>
                    <a:lstStyle/>
                    <a:p>
                      <a:pPr algn="l" fontAlgn="b"/>
                      <a:r>
                        <a:rPr lang="it-IT" sz="1800" u="none" strike="noStrike" dirty="0">
                          <a:effectLst/>
                        </a:rPr>
                        <a:t>Massimo</a:t>
                      </a:r>
                      <a:endParaRPr lang="it-IT" sz="18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r" fontAlgn="b"/>
                      <a:r>
                        <a:rPr lang="it-IT" sz="1800" u="none" strike="noStrike" dirty="0">
                          <a:effectLst/>
                        </a:rPr>
                        <a:t>4.000 € </a:t>
                      </a:r>
                      <a:endParaRPr lang="it-IT" sz="1800" b="0"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639022218"/>
                  </a:ext>
                </a:extLst>
              </a:tr>
            </a:tbl>
          </a:graphicData>
        </a:graphic>
      </p:graphicFrame>
      <p:sp>
        <p:nvSpPr>
          <p:cNvPr id="11" name="CasellaDiTesto 10">
            <a:extLst>
              <a:ext uri="{FF2B5EF4-FFF2-40B4-BE49-F238E27FC236}">
                <a16:creationId xmlns:a16="http://schemas.microsoft.com/office/drawing/2014/main" id="{2B85EFE9-78E1-9234-F051-7044FAC6EC7A}"/>
              </a:ext>
            </a:extLst>
          </p:cNvPr>
          <p:cNvSpPr txBox="1"/>
          <p:nvPr/>
        </p:nvSpPr>
        <p:spPr>
          <a:xfrm>
            <a:off x="529411" y="4765954"/>
            <a:ext cx="3479174" cy="646331"/>
          </a:xfrm>
          <a:prstGeom prst="rect">
            <a:avLst/>
          </a:prstGeom>
          <a:noFill/>
        </p:spPr>
        <p:txBody>
          <a:bodyPr wrap="square" rtlCol="0">
            <a:spAutoFit/>
          </a:bodyPr>
          <a:lstStyle/>
          <a:p>
            <a:pPr algn="ctr"/>
            <a:r>
              <a:rPr lang="it-IT" dirty="0"/>
              <a:t>Interessi sul mutuo detratti dalle famiglie, valori in €, mod.730/2023</a:t>
            </a:r>
          </a:p>
        </p:txBody>
      </p:sp>
      <p:sp>
        <p:nvSpPr>
          <p:cNvPr id="7" name="CasellaDiTesto 6">
            <a:extLst>
              <a:ext uri="{FF2B5EF4-FFF2-40B4-BE49-F238E27FC236}">
                <a16:creationId xmlns:a16="http://schemas.microsoft.com/office/drawing/2014/main" id="{1ADB304C-3F3A-42DC-F053-CBF862F14883}"/>
              </a:ext>
            </a:extLst>
          </p:cNvPr>
          <p:cNvSpPr txBox="1"/>
          <p:nvPr/>
        </p:nvSpPr>
        <p:spPr>
          <a:xfrm>
            <a:off x="5341289" y="6439355"/>
            <a:ext cx="1627818"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black"/>
                </a:solidFill>
                <a:effectLst/>
                <a:uLnTx/>
                <a:uFillTx/>
                <a:latin typeface="Calibri Light" panose="020F0302020204030204"/>
                <a:ea typeface="+mn-ea"/>
                <a:cs typeface="+mn-cs"/>
              </a:rPr>
              <a:t>Fonte: ONFR-ACLI 2023</a:t>
            </a:r>
          </a:p>
        </p:txBody>
      </p:sp>
    </p:spTree>
    <p:extLst>
      <p:ext uri="{BB962C8B-B14F-4D97-AF65-F5344CB8AC3E}">
        <p14:creationId xmlns:p14="http://schemas.microsoft.com/office/powerpoint/2010/main" val="3395875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B22DDE-4A8A-3136-BB02-F843247953E0}"/>
              </a:ext>
            </a:extLst>
          </p:cNvPr>
          <p:cNvSpPr>
            <a:spLocks noGrp="1"/>
          </p:cNvSpPr>
          <p:nvPr>
            <p:ph type="title"/>
          </p:nvPr>
        </p:nvSpPr>
        <p:spPr>
          <a:xfrm>
            <a:off x="786630" y="217500"/>
            <a:ext cx="10618739" cy="1280890"/>
          </a:xfrm>
        </p:spPr>
        <p:txBody>
          <a:bodyPr>
            <a:normAutofit/>
          </a:bodyPr>
          <a:lstStyle/>
          <a:p>
            <a:pPr algn="ctr"/>
            <a:r>
              <a:rPr kumimoji="0" lang="it-IT" sz="48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#13 </a:t>
            </a:r>
            <a:r>
              <a:rPr lang="it-IT" sz="4800" dirty="0">
                <a:ea typeface="Segoe UI Black"/>
                <a:cs typeface="Aharoni"/>
              </a:rPr>
              <a:t>FAMIGLIE UNIPERSONALI OVER 70, mod.730/2023</a:t>
            </a:r>
            <a:br>
              <a:rPr lang="it-IT" sz="4800" dirty="0">
                <a:ea typeface="Segoe UI Black"/>
                <a:cs typeface="Aharoni"/>
              </a:rPr>
            </a:br>
            <a:r>
              <a:rPr lang="it-IT" sz="1600" dirty="0">
                <a:latin typeface="Calibri" panose="020F0502020204030204" pitchFamily="34" charset="0"/>
                <a:ea typeface="Segoe UI Black"/>
                <a:cs typeface="Calibri" panose="020F0502020204030204" pitchFamily="34" charset="0"/>
              </a:rPr>
              <a:t>(Assenza coniuge, nessun carico familiare, sopra i 70 anni, % panel)</a:t>
            </a:r>
            <a:endParaRPr lang="it-IT" sz="1600" dirty="0">
              <a:latin typeface="Calibri" panose="020F0502020204030204" pitchFamily="34" charset="0"/>
              <a:cs typeface="Calibri" panose="020F0502020204030204" pitchFamily="34" charset="0"/>
            </a:endParaRPr>
          </a:p>
        </p:txBody>
      </p:sp>
      <p:sp>
        <p:nvSpPr>
          <p:cNvPr id="4" name="Segnaposto numero diapositiva 3">
            <a:extLst>
              <a:ext uri="{FF2B5EF4-FFF2-40B4-BE49-F238E27FC236}">
                <a16:creationId xmlns:a16="http://schemas.microsoft.com/office/drawing/2014/main" id="{69AD82C4-15B1-7887-9358-74BDCE88C2C6}"/>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
        <p:nvSpPr>
          <p:cNvPr id="8" name="CasellaDiTesto 7">
            <a:extLst>
              <a:ext uri="{FF2B5EF4-FFF2-40B4-BE49-F238E27FC236}">
                <a16:creationId xmlns:a16="http://schemas.microsoft.com/office/drawing/2014/main" id="{BC8930E7-5272-CF91-2DF8-E9F3AF54833B}"/>
              </a:ext>
            </a:extLst>
          </p:cNvPr>
          <p:cNvSpPr txBox="1"/>
          <p:nvPr/>
        </p:nvSpPr>
        <p:spPr>
          <a:xfrm>
            <a:off x="838200" y="4252280"/>
            <a:ext cx="1541207" cy="1031051"/>
          </a:xfrm>
          <a:prstGeom prst="rect">
            <a:avLst/>
          </a:prstGeom>
          <a:noFill/>
        </p:spPr>
        <p:txBody>
          <a:bodyPr wrap="square" rtlCol="0">
            <a:spAutoFit/>
          </a:bodyPr>
          <a:lstStyle/>
          <a:p>
            <a:pPr algn="ctr"/>
            <a:r>
              <a:rPr lang="it-IT" dirty="0"/>
              <a:t>Settantenni</a:t>
            </a:r>
          </a:p>
          <a:p>
            <a:pPr algn="ctr"/>
            <a:r>
              <a:rPr lang="it-IT" sz="4300" dirty="0">
                <a:solidFill>
                  <a:schemeClr val="accent5">
                    <a:lumMod val="75000"/>
                  </a:schemeClr>
                </a:solidFill>
                <a:latin typeface="Bebas Neue" panose="020B0606020202050201" pitchFamily="34" charset="77"/>
                <a:ea typeface="Segoe UI Black"/>
                <a:cs typeface="Aharoni"/>
              </a:rPr>
              <a:t>41,8%</a:t>
            </a:r>
          </a:p>
        </p:txBody>
      </p:sp>
      <p:sp>
        <p:nvSpPr>
          <p:cNvPr id="5" name="CasellaDiTesto 4">
            <a:extLst>
              <a:ext uri="{FF2B5EF4-FFF2-40B4-BE49-F238E27FC236}">
                <a16:creationId xmlns:a16="http://schemas.microsoft.com/office/drawing/2014/main" id="{8D91A565-8F9D-EB28-15DE-686B786AA0F4}"/>
              </a:ext>
            </a:extLst>
          </p:cNvPr>
          <p:cNvSpPr txBox="1"/>
          <p:nvPr/>
        </p:nvSpPr>
        <p:spPr>
          <a:xfrm>
            <a:off x="1278194" y="1679169"/>
            <a:ext cx="2202426" cy="1615827"/>
          </a:xfrm>
          <a:prstGeom prst="rect">
            <a:avLst/>
          </a:prstGeom>
          <a:noFill/>
        </p:spPr>
        <p:txBody>
          <a:bodyPr wrap="square" rtlCol="0">
            <a:spAutoFit/>
          </a:bodyPr>
          <a:lstStyle/>
          <a:p>
            <a:pPr algn="ctr"/>
            <a:endParaRPr lang="it-IT" dirty="0"/>
          </a:p>
          <a:p>
            <a:pPr algn="ctr"/>
            <a:r>
              <a:rPr lang="it-IT" dirty="0"/>
              <a:t>Anziani soli</a:t>
            </a:r>
          </a:p>
          <a:p>
            <a:pPr algn="ctr"/>
            <a:r>
              <a:rPr lang="it-IT" sz="4300" dirty="0">
                <a:solidFill>
                  <a:schemeClr val="accent5">
                    <a:lumMod val="75000"/>
                  </a:schemeClr>
                </a:solidFill>
                <a:latin typeface="Bebas Neue" panose="020B0606020202050201" pitchFamily="34" charset="77"/>
                <a:ea typeface="Segoe UI Black"/>
                <a:cs typeface="Aharoni"/>
              </a:rPr>
              <a:t>129.142</a:t>
            </a:r>
          </a:p>
          <a:p>
            <a:pPr algn="ctr"/>
            <a:r>
              <a:rPr lang="it-IT" dirty="0"/>
              <a:t>(</a:t>
            </a:r>
            <a:r>
              <a:rPr lang="it-IT" sz="2000" dirty="0">
                <a:solidFill>
                  <a:schemeClr val="accent5">
                    <a:lumMod val="75000"/>
                  </a:schemeClr>
                </a:solidFill>
                <a:latin typeface="Bebas Neue" panose="020B0606020202050201" pitchFamily="34" charset="77"/>
                <a:ea typeface="Segoe UI Black"/>
                <a:cs typeface="Aharoni"/>
              </a:rPr>
              <a:t>21,4%  </a:t>
            </a:r>
            <a:r>
              <a:rPr lang="it-IT" dirty="0"/>
              <a:t>del totale)</a:t>
            </a:r>
          </a:p>
        </p:txBody>
      </p:sp>
      <p:graphicFrame>
        <p:nvGraphicFramePr>
          <p:cNvPr id="6" name="Grafico 5">
            <a:extLst>
              <a:ext uri="{FF2B5EF4-FFF2-40B4-BE49-F238E27FC236}">
                <a16:creationId xmlns:a16="http://schemas.microsoft.com/office/drawing/2014/main" id="{B732D621-D945-D4FC-76AA-E1275EDCDEB1}"/>
              </a:ext>
            </a:extLst>
          </p:cNvPr>
          <p:cNvGraphicFramePr>
            <a:graphicFrameLocks/>
          </p:cNvGraphicFramePr>
          <p:nvPr>
            <p:extLst>
              <p:ext uri="{D42A27DB-BD31-4B8C-83A1-F6EECF244321}">
                <p14:modId xmlns:p14="http://schemas.microsoft.com/office/powerpoint/2010/main" val="2268735313"/>
              </p:ext>
            </p:extLst>
          </p:nvPr>
        </p:nvGraphicFramePr>
        <p:xfrm>
          <a:off x="3358946" y="1679169"/>
          <a:ext cx="5840311" cy="3785108"/>
        </p:xfrm>
        <a:graphic>
          <a:graphicData uri="http://schemas.openxmlformats.org/drawingml/2006/chart">
            <c:chart xmlns:c="http://schemas.openxmlformats.org/drawingml/2006/chart" xmlns:r="http://schemas.openxmlformats.org/officeDocument/2006/relationships" r:id="rId3"/>
          </a:graphicData>
        </a:graphic>
      </p:graphicFrame>
      <p:sp>
        <p:nvSpPr>
          <p:cNvPr id="7" name="CasellaDiTesto 6">
            <a:extLst>
              <a:ext uri="{FF2B5EF4-FFF2-40B4-BE49-F238E27FC236}">
                <a16:creationId xmlns:a16="http://schemas.microsoft.com/office/drawing/2014/main" id="{ADBC484B-CD98-8C90-0EEF-D4ADB802987E}"/>
              </a:ext>
            </a:extLst>
          </p:cNvPr>
          <p:cNvSpPr txBox="1"/>
          <p:nvPr/>
        </p:nvSpPr>
        <p:spPr>
          <a:xfrm>
            <a:off x="2379406" y="4256303"/>
            <a:ext cx="1692378" cy="1031051"/>
          </a:xfrm>
          <a:prstGeom prst="rect">
            <a:avLst/>
          </a:prstGeom>
          <a:noFill/>
        </p:spPr>
        <p:txBody>
          <a:bodyPr wrap="square" rtlCol="0">
            <a:spAutoFit/>
          </a:bodyPr>
          <a:lstStyle/>
          <a:p>
            <a:pPr algn="ctr"/>
            <a:r>
              <a:rPr lang="it-IT" dirty="0"/>
              <a:t>Ultra80enni</a:t>
            </a:r>
          </a:p>
          <a:p>
            <a:pPr algn="ctr"/>
            <a:r>
              <a:rPr lang="it-IT" sz="4300" dirty="0">
                <a:solidFill>
                  <a:schemeClr val="accent5">
                    <a:lumMod val="75000"/>
                  </a:schemeClr>
                </a:solidFill>
                <a:latin typeface="Bebas Neue" panose="020B0606020202050201" pitchFamily="34" charset="77"/>
                <a:ea typeface="Segoe UI Black"/>
                <a:cs typeface="Aharoni"/>
              </a:rPr>
              <a:t>58,2%</a:t>
            </a:r>
          </a:p>
        </p:txBody>
      </p:sp>
      <p:sp>
        <p:nvSpPr>
          <p:cNvPr id="9" name="CasellaDiTesto 8">
            <a:extLst>
              <a:ext uri="{FF2B5EF4-FFF2-40B4-BE49-F238E27FC236}">
                <a16:creationId xmlns:a16="http://schemas.microsoft.com/office/drawing/2014/main" id="{A839A057-E82B-7348-5B24-ABF4D758D28D}"/>
              </a:ext>
            </a:extLst>
          </p:cNvPr>
          <p:cNvSpPr txBox="1"/>
          <p:nvPr/>
        </p:nvSpPr>
        <p:spPr>
          <a:xfrm>
            <a:off x="1817739" y="3647768"/>
            <a:ext cx="1222887" cy="754053"/>
          </a:xfrm>
          <a:prstGeom prst="rect">
            <a:avLst/>
          </a:prstGeom>
          <a:noFill/>
        </p:spPr>
        <p:txBody>
          <a:bodyPr wrap="square" rtlCol="0">
            <a:spAutoFit/>
          </a:bodyPr>
          <a:lstStyle/>
          <a:p>
            <a:r>
              <a:rPr lang="it-IT" sz="4300" dirty="0">
                <a:solidFill>
                  <a:schemeClr val="accent5">
                    <a:lumMod val="75000"/>
                  </a:schemeClr>
                </a:solidFill>
                <a:latin typeface="Bebas Neue" panose="020B0606020202050201" pitchFamily="34" charset="77"/>
                <a:ea typeface="Segoe UI Black"/>
                <a:cs typeface="Aharoni"/>
              </a:rPr>
              <a:t>Di</a:t>
            </a:r>
            <a:r>
              <a:rPr lang="it-IT" sz="1800" dirty="0">
                <a:solidFill>
                  <a:schemeClr val="accent5">
                    <a:lumMod val="75000"/>
                  </a:schemeClr>
                </a:solidFill>
                <a:latin typeface="Bebas Neue" panose="020B0606020202050201" pitchFamily="34" charset="77"/>
                <a:ea typeface="Segoe UI Black"/>
                <a:cs typeface="Aharoni"/>
              </a:rPr>
              <a:t>   </a:t>
            </a:r>
            <a:r>
              <a:rPr lang="it-IT" sz="4300" dirty="0">
                <a:solidFill>
                  <a:schemeClr val="accent5">
                    <a:lumMod val="75000"/>
                  </a:schemeClr>
                </a:solidFill>
                <a:latin typeface="Bebas Neue" panose="020B0606020202050201" pitchFamily="34" charset="77"/>
                <a:ea typeface="Segoe UI Black"/>
                <a:cs typeface="Aharoni"/>
              </a:rPr>
              <a:t>cui</a:t>
            </a:r>
          </a:p>
        </p:txBody>
      </p:sp>
      <p:sp>
        <p:nvSpPr>
          <p:cNvPr id="10" name="CasellaDiTesto 9">
            <a:extLst>
              <a:ext uri="{FF2B5EF4-FFF2-40B4-BE49-F238E27FC236}">
                <a16:creationId xmlns:a16="http://schemas.microsoft.com/office/drawing/2014/main" id="{FFB025A2-B769-BAFD-461D-C3DE1BFE0525}"/>
              </a:ext>
            </a:extLst>
          </p:cNvPr>
          <p:cNvSpPr txBox="1"/>
          <p:nvPr/>
        </p:nvSpPr>
        <p:spPr>
          <a:xfrm>
            <a:off x="5341289" y="6439355"/>
            <a:ext cx="1627818"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black"/>
                </a:solidFill>
                <a:effectLst/>
                <a:uLnTx/>
                <a:uFillTx/>
                <a:latin typeface="Calibri Light" panose="020F0302020204030204"/>
                <a:ea typeface="+mn-ea"/>
                <a:cs typeface="+mn-cs"/>
              </a:rPr>
              <a:t>Fonte: ONFR-ACLI 2023</a:t>
            </a:r>
          </a:p>
        </p:txBody>
      </p:sp>
      <p:sp>
        <p:nvSpPr>
          <p:cNvPr id="11" name="CasellaDiTesto 10">
            <a:extLst>
              <a:ext uri="{FF2B5EF4-FFF2-40B4-BE49-F238E27FC236}">
                <a16:creationId xmlns:a16="http://schemas.microsoft.com/office/drawing/2014/main" id="{421103C7-EF2D-68B6-4EED-E1E8FD8E2C05}"/>
              </a:ext>
            </a:extLst>
          </p:cNvPr>
          <p:cNvSpPr txBox="1"/>
          <p:nvPr/>
        </p:nvSpPr>
        <p:spPr>
          <a:xfrm>
            <a:off x="9415566" y="1893830"/>
            <a:ext cx="2289687" cy="4570482"/>
          </a:xfrm>
          <a:prstGeom prst="rect">
            <a:avLst/>
          </a:prstGeom>
          <a:noFill/>
        </p:spPr>
        <p:txBody>
          <a:bodyPr wrap="square" rtlCol="0">
            <a:spAutoFit/>
          </a:bodyPr>
          <a:lstStyle/>
          <a:p>
            <a:r>
              <a:rPr lang="it-IT" sz="4300" dirty="0">
                <a:solidFill>
                  <a:schemeClr val="accent5">
                    <a:lumMod val="75000"/>
                  </a:schemeClr>
                </a:solidFill>
                <a:latin typeface="Bebas Neue" panose="020B0606020202050201" pitchFamily="34" charset="77"/>
                <a:ea typeface="Segoe UI Black"/>
                <a:cs typeface="Aharoni"/>
              </a:rPr>
              <a:t>21,4% </a:t>
            </a:r>
            <a:r>
              <a:rPr lang="it-IT" dirty="0"/>
              <a:t>è la percentuale di over70 del panel, di cui quasi il 60% di ultra80enni.</a:t>
            </a:r>
          </a:p>
          <a:p>
            <a:endParaRPr lang="it-IT" dirty="0"/>
          </a:p>
          <a:p>
            <a:endParaRPr lang="it-IT" dirty="0"/>
          </a:p>
          <a:p>
            <a:r>
              <a:rPr lang="it-IT" sz="4300" dirty="0">
                <a:solidFill>
                  <a:schemeClr val="accent5">
                    <a:lumMod val="75000"/>
                  </a:schemeClr>
                </a:solidFill>
                <a:latin typeface="Bebas Neue" panose="020B0606020202050201" pitchFamily="34" charset="77"/>
                <a:ea typeface="Segoe UI Black"/>
                <a:cs typeface="Aharoni"/>
              </a:rPr>
              <a:t>11,1% </a:t>
            </a:r>
            <a:r>
              <a:rPr lang="it-IT" dirty="0"/>
              <a:t>dei 129.000 anziani sono in povertà relativa</a:t>
            </a:r>
          </a:p>
          <a:p>
            <a:r>
              <a:rPr lang="it-IT" dirty="0"/>
              <a:t>a fronte del </a:t>
            </a:r>
            <a:r>
              <a:rPr lang="it-IT" sz="4300" dirty="0">
                <a:solidFill>
                  <a:schemeClr val="accent5">
                    <a:lumMod val="75000"/>
                  </a:schemeClr>
                </a:solidFill>
                <a:latin typeface="Bebas Neue" panose="020B0606020202050201" pitchFamily="34" charset="77"/>
                <a:ea typeface="Segoe UI Black"/>
                <a:cs typeface="Aharoni"/>
              </a:rPr>
              <a:t>9,4% </a:t>
            </a:r>
            <a:r>
              <a:rPr lang="it-IT" dirty="0"/>
              <a:t>di dichiaranti in povertà più giovani.</a:t>
            </a:r>
          </a:p>
        </p:txBody>
      </p:sp>
    </p:spTree>
    <p:extLst>
      <p:ext uri="{BB962C8B-B14F-4D97-AF65-F5344CB8AC3E}">
        <p14:creationId xmlns:p14="http://schemas.microsoft.com/office/powerpoint/2010/main" val="3036658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75E3F7-039E-78EB-CB7F-CF1CC8449B33}"/>
              </a:ext>
            </a:extLst>
          </p:cNvPr>
          <p:cNvSpPr>
            <a:spLocks noGrp="1"/>
          </p:cNvSpPr>
          <p:nvPr>
            <p:ph type="title"/>
          </p:nvPr>
        </p:nvSpPr>
        <p:spPr>
          <a:xfrm>
            <a:off x="838200" y="254979"/>
            <a:ext cx="10515600" cy="1519577"/>
          </a:xfrm>
        </p:spPr>
        <p:txBody>
          <a:bodyPr>
            <a:normAutofit fontScale="90000"/>
          </a:bodyPr>
          <a:lstStyle/>
          <a:p>
            <a:pPr algn="ctr"/>
            <a:r>
              <a:rPr kumimoji="0" lang="it-IT" sz="44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#14  </a:t>
            </a:r>
            <a:r>
              <a:rPr lang="it-IT" dirty="0"/>
              <a:t>quante famiglie sono entrate e quante sono uscite dalla soglia di povertà relativa</a:t>
            </a:r>
            <a:br>
              <a:rPr lang="it-IT" dirty="0"/>
            </a:br>
            <a:r>
              <a:rPr lang="it-IT" sz="3100" dirty="0"/>
              <a:t> v.a. e % Panel, modd.730/ 2020-2023</a:t>
            </a:r>
          </a:p>
        </p:txBody>
      </p:sp>
      <p:sp>
        <p:nvSpPr>
          <p:cNvPr id="4" name="Segnaposto numero diapositiva 3">
            <a:extLst>
              <a:ext uri="{FF2B5EF4-FFF2-40B4-BE49-F238E27FC236}">
                <a16:creationId xmlns:a16="http://schemas.microsoft.com/office/drawing/2014/main" id="{07D520AD-2DB9-C88A-43A2-D5307310D1D4}"/>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
        <p:nvSpPr>
          <p:cNvPr id="6" name="Segnaposto contenuto 5">
            <a:extLst>
              <a:ext uri="{FF2B5EF4-FFF2-40B4-BE49-F238E27FC236}">
                <a16:creationId xmlns:a16="http://schemas.microsoft.com/office/drawing/2014/main" id="{14CA29B4-608B-7AF2-A0F1-4D3F29319E4D}"/>
              </a:ext>
            </a:extLst>
          </p:cNvPr>
          <p:cNvSpPr>
            <a:spLocks noGrp="1"/>
          </p:cNvSpPr>
          <p:nvPr>
            <p:ph idx="1"/>
          </p:nvPr>
        </p:nvSpPr>
        <p:spPr>
          <a:xfrm>
            <a:off x="3824123" y="2926237"/>
            <a:ext cx="1963934" cy="505905"/>
          </a:xfrm>
        </p:spPr>
        <p:txBody>
          <a:bodyPr>
            <a:noAutofit/>
          </a:bodyPr>
          <a:lstStyle/>
          <a:p>
            <a:pPr marL="0" indent="0">
              <a:buNone/>
            </a:pPr>
            <a:r>
              <a:rPr lang="it-IT" sz="3200" dirty="0"/>
              <a:t>Entrati</a:t>
            </a:r>
          </a:p>
        </p:txBody>
      </p:sp>
      <p:sp>
        <p:nvSpPr>
          <p:cNvPr id="8" name="Segnaposto contenuto 5">
            <a:extLst>
              <a:ext uri="{FF2B5EF4-FFF2-40B4-BE49-F238E27FC236}">
                <a16:creationId xmlns:a16="http://schemas.microsoft.com/office/drawing/2014/main" id="{BEADFBCE-E4E1-7E36-1825-A3DD1CCA81AD}"/>
              </a:ext>
            </a:extLst>
          </p:cNvPr>
          <p:cNvSpPr txBox="1">
            <a:spLocks/>
          </p:cNvSpPr>
          <p:nvPr/>
        </p:nvSpPr>
        <p:spPr>
          <a:xfrm>
            <a:off x="6636104" y="2937528"/>
            <a:ext cx="1596289" cy="151532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it-IT" sz="3200" dirty="0"/>
              <a:t>Usciti</a:t>
            </a:r>
          </a:p>
        </p:txBody>
      </p:sp>
      <p:sp>
        <p:nvSpPr>
          <p:cNvPr id="9" name="Segnaposto contenuto 5">
            <a:extLst>
              <a:ext uri="{FF2B5EF4-FFF2-40B4-BE49-F238E27FC236}">
                <a16:creationId xmlns:a16="http://schemas.microsoft.com/office/drawing/2014/main" id="{BE5E2A7D-B421-E30D-BC65-2F03EB532C29}"/>
              </a:ext>
            </a:extLst>
          </p:cNvPr>
          <p:cNvSpPr txBox="1">
            <a:spLocks/>
          </p:cNvSpPr>
          <p:nvPr/>
        </p:nvSpPr>
        <p:spPr>
          <a:xfrm>
            <a:off x="1148123" y="2010309"/>
            <a:ext cx="2568199" cy="50590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it-IT" sz="3200" dirty="0">
                <a:solidFill>
                  <a:srgbClr val="608D78"/>
                </a:solidFill>
                <a:latin typeface="Impact" pitchFamily="34" charset="0"/>
                <a:ea typeface="Segoe UI Black" pitchFamily="34" charset="0"/>
                <a:cs typeface="Aharoni" panose="020B0604020202020204" pitchFamily="2" charset="-79"/>
              </a:rPr>
              <a:t>Mod730/2020</a:t>
            </a:r>
          </a:p>
        </p:txBody>
      </p:sp>
      <p:sp>
        <p:nvSpPr>
          <p:cNvPr id="10" name="Segnaposto contenuto 5">
            <a:extLst>
              <a:ext uri="{FF2B5EF4-FFF2-40B4-BE49-F238E27FC236}">
                <a16:creationId xmlns:a16="http://schemas.microsoft.com/office/drawing/2014/main" id="{D6E95EF1-F38E-6189-6BA7-B627D1F75B1D}"/>
              </a:ext>
            </a:extLst>
          </p:cNvPr>
          <p:cNvSpPr txBox="1">
            <a:spLocks/>
          </p:cNvSpPr>
          <p:nvPr/>
        </p:nvSpPr>
        <p:spPr>
          <a:xfrm>
            <a:off x="9496244" y="2052835"/>
            <a:ext cx="2568199" cy="50590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it-IT" sz="3200" dirty="0">
                <a:solidFill>
                  <a:srgbClr val="608D78"/>
                </a:solidFill>
                <a:latin typeface="Impact" pitchFamily="34" charset="0"/>
                <a:ea typeface="Segoe UI Black" pitchFamily="34" charset="0"/>
                <a:cs typeface="Aharoni" panose="020B0604020202020204" pitchFamily="2" charset="-79"/>
              </a:rPr>
              <a:t>Mod730/2023</a:t>
            </a:r>
          </a:p>
        </p:txBody>
      </p:sp>
      <p:sp>
        <p:nvSpPr>
          <p:cNvPr id="11" name="Freccia a destra 10">
            <a:extLst>
              <a:ext uri="{FF2B5EF4-FFF2-40B4-BE49-F238E27FC236}">
                <a16:creationId xmlns:a16="http://schemas.microsoft.com/office/drawing/2014/main" id="{5131F341-C9C9-6203-3719-18C3F75873C8}"/>
              </a:ext>
            </a:extLst>
          </p:cNvPr>
          <p:cNvSpPr/>
          <p:nvPr/>
        </p:nvSpPr>
        <p:spPr>
          <a:xfrm>
            <a:off x="3959258" y="2195536"/>
            <a:ext cx="5051114" cy="2529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Segnaposto contenuto 5">
            <a:extLst>
              <a:ext uri="{FF2B5EF4-FFF2-40B4-BE49-F238E27FC236}">
                <a16:creationId xmlns:a16="http://schemas.microsoft.com/office/drawing/2014/main" id="{97445AFB-469A-2235-2D0E-CCD96FFB605C}"/>
              </a:ext>
            </a:extLst>
          </p:cNvPr>
          <p:cNvSpPr txBox="1">
            <a:spLocks/>
          </p:cNvSpPr>
          <p:nvPr/>
        </p:nvSpPr>
        <p:spPr>
          <a:xfrm>
            <a:off x="3959258" y="3414857"/>
            <a:ext cx="1438652" cy="1058820"/>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Font typeface="Wingdings 3" charset="2"/>
              <a:buNone/>
            </a:pPr>
            <a:r>
              <a:rPr lang="it-IT" sz="3200" dirty="0">
                <a:solidFill>
                  <a:srgbClr val="608D78"/>
                </a:solidFill>
                <a:latin typeface="Impact" pitchFamily="34" charset="0"/>
                <a:ea typeface="Segoe UI Black" pitchFamily="34" charset="0"/>
                <a:cs typeface="Aharoni" panose="020B0604020202020204" pitchFamily="2" charset="-79"/>
              </a:rPr>
              <a:t>24.613</a:t>
            </a:r>
          </a:p>
          <a:p>
            <a:pPr marL="0" indent="0" algn="ctr">
              <a:spcBef>
                <a:spcPts val="0"/>
              </a:spcBef>
              <a:buFont typeface="Wingdings 3" charset="2"/>
              <a:buNone/>
            </a:pPr>
            <a:r>
              <a:rPr lang="it-IT" sz="1600" b="1" i="1" dirty="0">
                <a:solidFill>
                  <a:srgbClr val="0000FF"/>
                </a:solidFill>
                <a:ea typeface="Segoe UI Black" pitchFamily="34" charset="0"/>
                <a:cs typeface="Aharoni" panose="020B0604020202020204" pitchFamily="2" charset="-79"/>
              </a:rPr>
              <a:t>4,1%</a:t>
            </a:r>
          </a:p>
          <a:p>
            <a:pPr marL="0" indent="0" algn="ctr">
              <a:spcBef>
                <a:spcPts val="0"/>
              </a:spcBef>
              <a:buFont typeface="Wingdings 3" charset="2"/>
              <a:buNone/>
            </a:pPr>
            <a:r>
              <a:rPr lang="it-IT" sz="1600" b="1" i="1" dirty="0">
                <a:solidFill>
                  <a:srgbClr val="0000FF"/>
                </a:solidFill>
                <a:ea typeface="Segoe UI Black" pitchFamily="34" charset="0"/>
                <a:cs typeface="Aharoni" panose="020B0604020202020204" pitchFamily="2" charset="-79"/>
              </a:rPr>
              <a:t>(2022=1,9%)</a:t>
            </a:r>
          </a:p>
        </p:txBody>
      </p:sp>
      <p:sp>
        <p:nvSpPr>
          <p:cNvPr id="14" name="Segnaposto contenuto 5">
            <a:extLst>
              <a:ext uri="{FF2B5EF4-FFF2-40B4-BE49-F238E27FC236}">
                <a16:creationId xmlns:a16="http://schemas.microsoft.com/office/drawing/2014/main" id="{47E73662-8E8D-7D84-3616-F19E5C2A0571}"/>
              </a:ext>
            </a:extLst>
          </p:cNvPr>
          <p:cNvSpPr txBox="1">
            <a:spLocks/>
          </p:cNvSpPr>
          <p:nvPr/>
        </p:nvSpPr>
        <p:spPr>
          <a:xfrm>
            <a:off x="6636104" y="3429000"/>
            <a:ext cx="1366333" cy="50590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Font typeface="Wingdings 3" charset="2"/>
              <a:buNone/>
            </a:pPr>
            <a:r>
              <a:rPr lang="it-IT" sz="3200" dirty="0">
                <a:solidFill>
                  <a:srgbClr val="608D78"/>
                </a:solidFill>
                <a:latin typeface="Impact" pitchFamily="34" charset="0"/>
                <a:ea typeface="Segoe UI Black" pitchFamily="34" charset="0"/>
                <a:cs typeface="Aharoni" panose="020B0604020202020204" pitchFamily="2" charset="-79"/>
              </a:rPr>
              <a:t>15.441</a:t>
            </a:r>
          </a:p>
          <a:p>
            <a:pPr marL="0" indent="0" algn="ctr">
              <a:spcBef>
                <a:spcPts val="0"/>
              </a:spcBef>
              <a:buNone/>
            </a:pPr>
            <a:r>
              <a:rPr lang="it-IT" sz="1600" b="1" i="1" dirty="0">
                <a:solidFill>
                  <a:srgbClr val="0000FF"/>
                </a:solidFill>
                <a:ea typeface="Segoe UI Black" pitchFamily="34" charset="0"/>
                <a:cs typeface="Aharoni" panose="020B0604020202020204" pitchFamily="2" charset="-79"/>
              </a:rPr>
              <a:t>2,6%</a:t>
            </a:r>
          </a:p>
          <a:p>
            <a:pPr marL="0" indent="0" algn="ctr">
              <a:spcBef>
                <a:spcPts val="0"/>
              </a:spcBef>
              <a:buNone/>
            </a:pPr>
            <a:r>
              <a:rPr lang="it-IT" sz="1600" b="1" i="1" dirty="0">
                <a:solidFill>
                  <a:srgbClr val="0000FF"/>
                </a:solidFill>
                <a:ea typeface="Segoe UI Black" pitchFamily="34" charset="0"/>
                <a:cs typeface="Aharoni" panose="020B0604020202020204" pitchFamily="2" charset="-79"/>
              </a:rPr>
              <a:t>(2022=3,1%)</a:t>
            </a:r>
          </a:p>
          <a:p>
            <a:pPr marL="0" indent="0">
              <a:buFont typeface="Wingdings 3" charset="2"/>
              <a:buNone/>
            </a:pPr>
            <a:endParaRPr lang="it-IT" sz="3200" dirty="0">
              <a:solidFill>
                <a:srgbClr val="608D78"/>
              </a:solidFill>
              <a:latin typeface="Impact" pitchFamily="34" charset="0"/>
              <a:ea typeface="Segoe UI Black" pitchFamily="34" charset="0"/>
              <a:cs typeface="Aharoni" panose="020B0604020202020204" pitchFamily="2" charset="-79"/>
            </a:endParaRPr>
          </a:p>
        </p:txBody>
      </p:sp>
      <p:sp>
        <p:nvSpPr>
          <p:cNvPr id="15" name="Freccia a destra 14">
            <a:extLst>
              <a:ext uri="{FF2B5EF4-FFF2-40B4-BE49-F238E27FC236}">
                <a16:creationId xmlns:a16="http://schemas.microsoft.com/office/drawing/2014/main" id="{D8C53B5F-B40A-1FEC-F8DF-21AC5D4570CE}"/>
              </a:ext>
            </a:extLst>
          </p:cNvPr>
          <p:cNvSpPr/>
          <p:nvPr/>
        </p:nvSpPr>
        <p:spPr>
          <a:xfrm>
            <a:off x="5645244" y="3121057"/>
            <a:ext cx="382786" cy="2529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Freccia a destra 15">
            <a:extLst>
              <a:ext uri="{FF2B5EF4-FFF2-40B4-BE49-F238E27FC236}">
                <a16:creationId xmlns:a16="http://schemas.microsoft.com/office/drawing/2014/main" id="{6EF39EF8-BF2E-48D3-DD1F-1049AD14444E}"/>
              </a:ext>
            </a:extLst>
          </p:cNvPr>
          <p:cNvSpPr/>
          <p:nvPr/>
        </p:nvSpPr>
        <p:spPr>
          <a:xfrm>
            <a:off x="8408709" y="3179189"/>
            <a:ext cx="386534" cy="2529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Segnaposto contenuto 5">
            <a:extLst>
              <a:ext uri="{FF2B5EF4-FFF2-40B4-BE49-F238E27FC236}">
                <a16:creationId xmlns:a16="http://schemas.microsoft.com/office/drawing/2014/main" id="{1E3A8ED4-84EA-03F0-2D1F-4265CCE277BB}"/>
              </a:ext>
            </a:extLst>
          </p:cNvPr>
          <p:cNvSpPr txBox="1">
            <a:spLocks/>
          </p:cNvSpPr>
          <p:nvPr/>
        </p:nvSpPr>
        <p:spPr>
          <a:xfrm>
            <a:off x="8993338" y="3052712"/>
            <a:ext cx="1135354" cy="505905"/>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r">
              <a:buNone/>
            </a:pPr>
            <a:r>
              <a:rPr lang="it-IT" sz="3200" dirty="0"/>
              <a:t>Totale</a:t>
            </a:r>
          </a:p>
        </p:txBody>
      </p:sp>
      <p:sp>
        <p:nvSpPr>
          <p:cNvPr id="18" name="Segnaposto contenuto 5">
            <a:extLst>
              <a:ext uri="{FF2B5EF4-FFF2-40B4-BE49-F238E27FC236}">
                <a16:creationId xmlns:a16="http://schemas.microsoft.com/office/drawing/2014/main" id="{74D194D5-BAD3-0F36-B326-16CB45AF41B7}"/>
              </a:ext>
            </a:extLst>
          </p:cNvPr>
          <p:cNvSpPr txBox="1">
            <a:spLocks/>
          </p:cNvSpPr>
          <p:nvPr/>
        </p:nvSpPr>
        <p:spPr>
          <a:xfrm>
            <a:off x="9982200" y="3023641"/>
            <a:ext cx="1596289" cy="999877"/>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Font typeface="Wingdings 3" charset="2"/>
              <a:buNone/>
            </a:pPr>
            <a:r>
              <a:rPr lang="it-IT" sz="3200" dirty="0">
                <a:solidFill>
                  <a:srgbClr val="608D78"/>
                </a:solidFill>
                <a:latin typeface="Impact" pitchFamily="34" charset="0"/>
                <a:ea typeface="Segoe UI Black" pitchFamily="34" charset="0"/>
                <a:cs typeface="Aharoni" panose="020B0604020202020204" pitchFamily="2" charset="-79"/>
              </a:rPr>
              <a:t>58.824 </a:t>
            </a:r>
          </a:p>
          <a:p>
            <a:pPr marL="0" indent="0" algn="ctr">
              <a:spcBef>
                <a:spcPts val="0"/>
              </a:spcBef>
              <a:buNone/>
            </a:pPr>
            <a:r>
              <a:rPr lang="it-IT" sz="1600" b="1" i="1" dirty="0">
                <a:solidFill>
                  <a:srgbClr val="0000FF"/>
                </a:solidFill>
                <a:ea typeface="Segoe UI Black" pitchFamily="34" charset="0"/>
                <a:cs typeface="Aharoni" panose="020B0604020202020204" pitchFamily="2" charset="-79"/>
              </a:rPr>
              <a:t>9,8% del panel</a:t>
            </a:r>
          </a:p>
          <a:p>
            <a:pPr marL="0" indent="0" algn="ctr">
              <a:spcBef>
                <a:spcPts val="0"/>
              </a:spcBef>
              <a:buNone/>
            </a:pPr>
            <a:r>
              <a:rPr lang="it-IT" sz="1600" b="1" i="1" dirty="0">
                <a:solidFill>
                  <a:srgbClr val="0000FF"/>
                </a:solidFill>
                <a:ea typeface="Segoe UI Black" pitchFamily="34" charset="0"/>
                <a:cs typeface="Aharoni" panose="020B0604020202020204" pitchFamily="2" charset="-79"/>
              </a:rPr>
              <a:t>(2022=7,6%)</a:t>
            </a:r>
          </a:p>
          <a:p>
            <a:pPr marL="0" indent="0">
              <a:buFont typeface="Wingdings 3" charset="2"/>
              <a:buNone/>
            </a:pPr>
            <a:endParaRPr lang="it-IT" sz="3200" dirty="0">
              <a:solidFill>
                <a:srgbClr val="608D78"/>
              </a:solidFill>
              <a:latin typeface="Impact" pitchFamily="34" charset="0"/>
              <a:ea typeface="Segoe UI Black" pitchFamily="34" charset="0"/>
              <a:cs typeface="Aharoni" panose="020B0604020202020204" pitchFamily="2" charset="-79"/>
            </a:endParaRPr>
          </a:p>
        </p:txBody>
      </p:sp>
      <p:sp>
        <p:nvSpPr>
          <p:cNvPr id="19" name="Segnaposto contenuto 5">
            <a:extLst>
              <a:ext uri="{FF2B5EF4-FFF2-40B4-BE49-F238E27FC236}">
                <a16:creationId xmlns:a16="http://schemas.microsoft.com/office/drawing/2014/main" id="{1C231EF7-02D1-721A-62B2-B5FBF28C5A2F}"/>
              </a:ext>
            </a:extLst>
          </p:cNvPr>
          <p:cNvSpPr txBox="1">
            <a:spLocks/>
          </p:cNvSpPr>
          <p:nvPr/>
        </p:nvSpPr>
        <p:spPr>
          <a:xfrm>
            <a:off x="1903078" y="2953338"/>
            <a:ext cx="1438652" cy="50590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Font typeface="Wingdings 3" charset="2"/>
              <a:buNone/>
            </a:pPr>
            <a:r>
              <a:rPr lang="it-IT" sz="3200" dirty="0">
                <a:solidFill>
                  <a:srgbClr val="608D78"/>
                </a:solidFill>
                <a:latin typeface="Impact" pitchFamily="34" charset="0"/>
                <a:ea typeface="Segoe UI Black" pitchFamily="34" charset="0"/>
                <a:cs typeface="Aharoni" panose="020B0604020202020204" pitchFamily="2" charset="-79"/>
              </a:rPr>
              <a:t>49.652</a:t>
            </a:r>
          </a:p>
          <a:p>
            <a:pPr marL="0" indent="0" algn="ctr">
              <a:spcBef>
                <a:spcPts val="0"/>
              </a:spcBef>
              <a:buFont typeface="Wingdings 3" charset="2"/>
              <a:buNone/>
            </a:pPr>
            <a:r>
              <a:rPr lang="it-IT" sz="1600" b="1" i="1" dirty="0">
                <a:solidFill>
                  <a:srgbClr val="0000FF"/>
                </a:solidFill>
                <a:ea typeface="Segoe UI Black" pitchFamily="34" charset="0"/>
                <a:cs typeface="Aharoni" panose="020B0604020202020204" pitchFamily="2" charset="-79"/>
              </a:rPr>
              <a:t>8,2% del panel</a:t>
            </a:r>
            <a:endParaRPr lang="it-IT" sz="3200" dirty="0">
              <a:solidFill>
                <a:srgbClr val="608D78"/>
              </a:solidFill>
              <a:latin typeface="Impact" pitchFamily="34" charset="0"/>
              <a:ea typeface="Segoe UI Black" pitchFamily="34" charset="0"/>
              <a:cs typeface="Aharoni" panose="020B0604020202020204" pitchFamily="2" charset="-79"/>
            </a:endParaRPr>
          </a:p>
          <a:p>
            <a:pPr marL="0" indent="0">
              <a:buFont typeface="Wingdings 3" charset="2"/>
              <a:buNone/>
            </a:pPr>
            <a:endParaRPr lang="it-IT" sz="3200" dirty="0">
              <a:solidFill>
                <a:srgbClr val="608D78"/>
              </a:solidFill>
              <a:latin typeface="Impact" pitchFamily="34" charset="0"/>
              <a:ea typeface="Segoe UI Black" pitchFamily="34" charset="0"/>
              <a:cs typeface="Aharoni" panose="020B0604020202020204" pitchFamily="2" charset="-79"/>
            </a:endParaRPr>
          </a:p>
        </p:txBody>
      </p:sp>
      <p:sp>
        <p:nvSpPr>
          <p:cNvPr id="20" name="Freccia a destra 19">
            <a:extLst>
              <a:ext uri="{FF2B5EF4-FFF2-40B4-BE49-F238E27FC236}">
                <a16:creationId xmlns:a16="http://schemas.microsoft.com/office/drawing/2014/main" id="{36676609-0C1A-3332-2C09-18AC6A0E3A08}"/>
              </a:ext>
            </a:extLst>
          </p:cNvPr>
          <p:cNvSpPr/>
          <p:nvPr/>
        </p:nvSpPr>
        <p:spPr>
          <a:xfrm>
            <a:off x="3362028" y="3121057"/>
            <a:ext cx="382786" cy="2529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CasellaDiTesto 4">
            <a:extLst>
              <a:ext uri="{FF2B5EF4-FFF2-40B4-BE49-F238E27FC236}">
                <a16:creationId xmlns:a16="http://schemas.microsoft.com/office/drawing/2014/main" id="{32881FD8-4B7E-60D4-342A-346FF4925995}"/>
              </a:ext>
            </a:extLst>
          </p:cNvPr>
          <p:cNvSpPr txBox="1"/>
          <p:nvPr/>
        </p:nvSpPr>
        <p:spPr>
          <a:xfrm>
            <a:off x="629265" y="4296527"/>
            <a:ext cx="1627818"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black"/>
                </a:solidFill>
                <a:effectLst/>
                <a:uLnTx/>
                <a:uFillTx/>
                <a:latin typeface="Calibri Light" panose="020F0302020204030204"/>
                <a:ea typeface="+mn-ea"/>
                <a:cs typeface="+mn-cs"/>
              </a:rPr>
              <a:t>Fonte: ONFR-ACLI 2023</a:t>
            </a:r>
          </a:p>
        </p:txBody>
      </p:sp>
      <p:sp>
        <p:nvSpPr>
          <p:cNvPr id="23" name="CasellaDiTesto 22">
            <a:extLst>
              <a:ext uri="{FF2B5EF4-FFF2-40B4-BE49-F238E27FC236}">
                <a16:creationId xmlns:a16="http://schemas.microsoft.com/office/drawing/2014/main" id="{6B48ECBF-4BB9-8E4A-7C2D-648DABD5B02E}"/>
              </a:ext>
            </a:extLst>
          </p:cNvPr>
          <p:cNvSpPr txBox="1"/>
          <p:nvPr/>
        </p:nvSpPr>
        <p:spPr>
          <a:xfrm>
            <a:off x="270274" y="4623624"/>
            <a:ext cx="11794169" cy="2185214"/>
          </a:xfrm>
          <a:prstGeom prst="rect">
            <a:avLst/>
          </a:prstGeom>
          <a:noFill/>
        </p:spPr>
        <p:txBody>
          <a:bodyPr wrap="square" rtlCol="0">
            <a:spAutoFit/>
          </a:bodyPr>
          <a:lstStyle/>
          <a:p>
            <a:pPr algn="just"/>
            <a:r>
              <a:rPr lang="it-IT" sz="3200" dirty="0">
                <a:solidFill>
                  <a:schemeClr val="accent5">
                    <a:lumMod val="75000"/>
                  </a:schemeClr>
                </a:solidFill>
                <a:latin typeface="Bebas Neue" panose="020B0606020202050201" pitchFamily="34" charset="77"/>
                <a:ea typeface="Segoe UI Black"/>
                <a:cs typeface="Aharoni"/>
              </a:rPr>
              <a:t>La tassa invisibile. </a:t>
            </a:r>
            <a:r>
              <a:rPr lang="it-IT" dirty="0"/>
              <a:t>Aumenta il numero di famiglie che sono entrate in soglia di povertà relativa a causa dell'inflazione a doppia cifra: nel mod.730/2020 costituivano l’8,2% del panel, dato in flessione nel mod.730/2021, quando tale percentuale scese al 7,6% - calo dovuto in parte alla deflazione degli anni del covid e in parte alle politiche di salvaguardia dei redditi dagli esiti del lockdown. Tassa invisibile e regressiva, l'inflazione ha eroso questo leggero recupero di potere di acquisto facendo perdere centinaia di euro annui alle famiglie del panel. Nella dichiarazione dei redditi del 2023, le famiglie in soglia di povertà sono passate dall’8,2% al </a:t>
            </a:r>
            <a:r>
              <a:rPr lang="it-IT" sz="3200" dirty="0">
                <a:solidFill>
                  <a:schemeClr val="accent5">
                    <a:lumMod val="75000"/>
                  </a:schemeClr>
                </a:solidFill>
                <a:latin typeface="Bebas Neue" panose="020B0606020202050201" pitchFamily="34" charset="77"/>
                <a:ea typeface="Segoe UI Black"/>
                <a:cs typeface="Aharoni"/>
              </a:rPr>
              <a:t>9,8% del panel.</a:t>
            </a:r>
          </a:p>
        </p:txBody>
      </p:sp>
    </p:spTree>
    <p:extLst>
      <p:ext uri="{BB962C8B-B14F-4D97-AF65-F5344CB8AC3E}">
        <p14:creationId xmlns:p14="http://schemas.microsoft.com/office/powerpoint/2010/main" val="385341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9876D-2B0F-3F8B-8FE1-E092C90AB6CF}"/>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F7991DFB-98B8-F042-7CFA-98199F645DFC}"/>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
        <p:nvSpPr>
          <p:cNvPr id="11" name="CasellaDiTesto 10">
            <a:extLst>
              <a:ext uri="{FF2B5EF4-FFF2-40B4-BE49-F238E27FC236}">
                <a16:creationId xmlns:a16="http://schemas.microsoft.com/office/drawing/2014/main" id="{536FD658-EE8A-1275-324F-DF2DADB6E10A}"/>
              </a:ext>
            </a:extLst>
          </p:cNvPr>
          <p:cNvSpPr txBox="1"/>
          <p:nvPr/>
        </p:nvSpPr>
        <p:spPr>
          <a:xfrm>
            <a:off x="161857" y="136525"/>
            <a:ext cx="11868286" cy="1200329"/>
          </a:xfrm>
          <a:prstGeom prst="rect">
            <a:avLst/>
          </a:prstGeom>
          <a:noFill/>
        </p:spPr>
        <p:txBody>
          <a:bodyPr wrap="square" rtlCol="0">
            <a:spAutoFit/>
          </a:bodyPr>
          <a:lstStyle/>
          <a:p>
            <a:pPr algn="ctr"/>
            <a:r>
              <a:rPr kumimoji="0" lang="it-IT" sz="40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#15  </a:t>
            </a:r>
            <a:r>
              <a:rPr lang="it-IT" sz="4000" dirty="0">
                <a:solidFill>
                  <a:schemeClr val="accent5">
                    <a:lumMod val="75000"/>
                  </a:schemeClr>
                </a:solidFill>
                <a:latin typeface="Bebas Neue" panose="020B0606020202050201" pitchFamily="34" charset="77"/>
              </a:rPr>
              <a:t>Famiglie di dichiaranti in povertà relativa nel mod.730/2023</a:t>
            </a:r>
          </a:p>
          <a:p>
            <a:pPr algn="ctr"/>
            <a:r>
              <a:rPr lang="it-IT" sz="3200" dirty="0">
                <a:solidFill>
                  <a:schemeClr val="accent5">
                    <a:lumMod val="75000"/>
                  </a:schemeClr>
                </a:solidFill>
                <a:latin typeface="Bebas Neue" panose="020B0606020202050201" pitchFamily="34" charset="77"/>
              </a:rPr>
              <a:t>per genere e per reddito complessivo equivalente ai fini </a:t>
            </a:r>
            <a:r>
              <a:rPr lang="it-IT" sz="3200" dirty="0" err="1">
                <a:solidFill>
                  <a:schemeClr val="accent5">
                    <a:lumMod val="75000"/>
                  </a:schemeClr>
                </a:solidFill>
                <a:latin typeface="Bebas Neue" panose="020B0606020202050201" pitchFamily="34" charset="77"/>
              </a:rPr>
              <a:t>irpef</a:t>
            </a:r>
            <a:r>
              <a:rPr lang="it-IT" sz="3200" dirty="0">
                <a:solidFill>
                  <a:schemeClr val="accent5">
                    <a:lumMod val="75000"/>
                  </a:schemeClr>
                </a:solidFill>
                <a:latin typeface="Bebas Neue" panose="020B0606020202050201" pitchFamily="34" charset="77"/>
              </a:rPr>
              <a:t>, %</a:t>
            </a:r>
          </a:p>
        </p:txBody>
      </p:sp>
      <p:sp>
        <p:nvSpPr>
          <p:cNvPr id="12" name="CasellaDiTesto 11">
            <a:extLst>
              <a:ext uri="{FF2B5EF4-FFF2-40B4-BE49-F238E27FC236}">
                <a16:creationId xmlns:a16="http://schemas.microsoft.com/office/drawing/2014/main" id="{7F00BD7F-742B-9DA6-05FF-BBF4E964333C}"/>
              </a:ext>
            </a:extLst>
          </p:cNvPr>
          <p:cNvSpPr txBox="1"/>
          <p:nvPr/>
        </p:nvSpPr>
        <p:spPr>
          <a:xfrm>
            <a:off x="169463" y="6486241"/>
            <a:ext cx="1627818" cy="276999"/>
          </a:xfrm>
          <a:prstGeom prst="rect">
            <a:avLst/>
          </a:prstGeom>
          <a:noFill/>
        </p:spPr>
        <p:txBody>
          <a:bodyPr wrap="none" rtlCol="0">
            <a:spAutoFit/>
          </a:bodyPr>
          <a:lstStyle/>
          <a:p>
            <a:r>
              <a:rPr lang="it-IT" sz="1200" dirty="0">
                <a:latin typeface="+mj-lt"/>
              </a:rPr>
              <a:t>Fonte: ONFR-ACLI 2023</a:t>
            </a:r>
          </a:p>
        </p:txBody>
      </p:sp>
      <p:sp>
        <p:nvSpPr>
          <p:cNvPr id="6" name="CasellaDiTesto 5">
            <a:extLst>
              <a:ext uri="{FF2B5EF4-FFF2-40B4-BE49-F238E27FC236}">
                <a16:creationId xmlns:a16="http://schemas.microsoft.com/office/drawing/2014/main" id="{015900A7-8E4F-955A-0221-58B630F5E0D7}"/>
              </a:ext>
            </a:extLst>
          </p:cNvPr>
          <p:cNvSpPr txBox="1"/>
          <p:nvPr/>
        </p:nvSpPr>
        <p:spPr>
          <a:xfrm>
            <a:off x="9306213" y="1901814"/>
            <a:ext cx="2404006" cy="2908489"/>
          </a:xfrm>
          <a:prstGeom prst="rect">
            <a:avLst/>
          </a:prstGeom>
          <a:noFill/>
        </p:spPr>
        <p:txBody>
          <a:bodyPr wrap="square" rtlCol="0">
            <a:spAutoFit/>
          </a:bodyPr>
          <a:lstStyle/>
          <a:p>
            <a:r>
              <a:rPr lang="it-IT" sz="4300" dirty="0">
                <a:solidFill>
                  <a:schemeClr val="accent5">
                    <a:lumMod val="75000"/>
                  </a:schemeClr>
                </a:solidFill>
                <a:latin typeface="Bebas Neue" panose="020B0606020202050201" pitchFamily="34" charset="77"/>
                <a:ea typeface="Segoe UI Black"/>
                <a:cs typeface="Aharoni"/>
              </a:rPr>
              <a:t>+ 17% DICHIARANTI DONNE </a:t>
            </a:r>
          </a:p>
          <a:p>
            <a:r>
              <a:rPr lang="it-IT" dirty="0"/>
              <a:t>in povertà relativa rispetto ai dichiaranti uomini: 58,1% vs 41,9%</a:t>
            </a:r>
          </a:p>
        </p:txBody>
      </p:sp>
      <p:pic>
        <p:nvPicPr>
          <p:cNvPr id="3" name="Immagine 2">
            <a:extLst>
              <a:ext uri="{FF2B5EF4-FFF2-40B4-BE49-F238E27FC236}">
                <a16:creationId xmlns:a16="http://schemas.microsoft.com/office/drawing/2014/main" id="{ACE96EEE-CFC0-3ED4-A5B6-74055A79AB3B}"/>
              </a:ext>
            </a:extLst>
          </p:cNvPr>
          <p:cNvPicPr>
            <a:picLocks noChangeAspect="1"/>
          </p:cNvPicPr>
          <p:nvPr/>
        </p:nvPicPr>
        <p:blipFill>
          <a:blip r:embed="rId2"/>
          <a:stretch>
            <a:fillRect/>
          </a:stretch>
        </p:blipFill>
        <p:spPr>
          <a:xfrm>
            <a:off x="339015" y="1464297"/>
            <a:ext cx="8549346" cy="5141006"/>
          </a:xfrm>
          <a:prstGeom prst="rect">
            <a:avLst/>
          </a:prstGeom>
        </p:spPr>
      </p:pic>
    </p:spTree>
    <p:extLst>
      <p:ext uri="{BB962C8B-B14F-4D97-AF65-F5344CB8AC3E}">
        <p14:creationId xmlns:p14="http://schemas.microsoft.com/office/powerpoint/2010/main" val="1233199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1D1C1-7FE6-B060-E73D-839542072015}"/>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F1BB9081-44D3-F694-DB48-91F07AF48DBE}"/>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
        <p:nvSpPr>
          <p:cNvPr id="11" name="CasellaDiTesto 10">
            <a:extLst>
              <a:ext uri="{FF2B5EF4-FFF2-40B4-BE49-F238E27FC236}">
                <a16:creationId xmlns:a16="http://schemas.microsoft.com/office/drawing/2014/main" id="{33334E5A-60FE-0ED3-DA15-92EB6FAD7381}"/>
              </a:ext>
            </a:extLst>
          </p:cNvPr>
          <p:cNvSpPr txBox="1"/>
          <p:nvPr/>
        </p:nvSpPr>
        <p:spPr>
          <a:xfrm>
            <a:off x="161857" y="95368"/>
            <a:ext cx="11868286" cy="1077218"/>
          </a:xfrm>
          <a:prstGeom prst="rect">
            <a:avLst/>
          </a:prstGeom>
          <a:noFill/>
        </p:spPr>
        <p:txBody>
          <a:bodyPr wrap="square" rtlCol="0">
            <a:spAutoFit/>
          </a:bodyPr>
          <a:lstStyle/>
          <a:p>
            <a:pPr algn="ctr"/>
            <a:r>
              <a:rPr kumimoji="0" lang="it-IT" sz="40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#16 </a:t>
            </a:r>
            <a:r>
              <a:rPr lang="it-IT" sz="4000" dirty="0">
                <a:solidFill>
                  <a:schemeClr val="accent5">
                    <a:lumMod val="75000"/>
                  </a:schemeClr>
                </a:solidFill>
                <a:latin typeface="Bebas Neue" panose="020B0606020202050201" pitchFamily="34" charset="77"/>
              </a:rPr>
              <a:t>Reddito equivalente annuale famiglie dichiaranti sottosoglia</a:t>
            </a:r>
          </a:p>
          <a:p>
            <a:pPr algn="ctr"/>
            <a:r>
              <a:rPr lang="it-IT" sz="2400" dirty="0">
                <a:solidFill>
                  <a:schemeClr val="accent5">
                    <a:lumMod val="75000"/>
                  </a:schemeClr>
                </a:solidFill>
                <a:latin typeface="Bebas Neue" panose="020B0606020202050201" pitchFamily="34" charset="77"/>
              </a:rPr>
              <a:t>per genere, MOD 730/2020-MOD730/2023, IN EURO E IN %</a:t>
            </a:r>
          </a:p>
        </p:txBody>
      </p:sp>
      <p:sp>
        <p:nvSpPr>
          <p:cNvPr id="12" name="CasellaDiTesto 11">
            <a:extLst>
              <a:ext uri="{FF2B5EF4-FFF2-40B4-BE49-F238E27FC236}">
                <a16:creationId xmlns:a16="http://schemas.microsoft.com/office/drawing/2014/main" id="{28BEFAFB-32D9-4254-6083-8C88C3B194D8}"/>
              </a:ext>
            </a:extLst>
          </p:cNvPr>
          <p:cNvSpPr txBox="1"/>
          <p:nvPr/>
        </p:nvSpPr>
        <p:spPr>
          <a:xfrm>
            <a:off x="934064" y="6444476"/>
            <a:ext cx="1627818" cy="276999"/>
          </a:xfrm>
          <a:prstGeom prst="rect">
            <a:avLst/>
          </a:prstGeom>
          <a:noFill/>
        </p:spPr>
        <p:txBody>
          <a:bodyPr wrap="none" rtlCol="0">
            <a:spAutoFit/>
          </a:bodyPr>
          <a:lstStyle/>
          <a:p>
            <a:r>
              <a:rPr lang="it-IT" sz="1200" dirty="0">
                <a:latin typeface="+mj-lt"/>
              </a:rPr>
              <a:t>Fonte: ONFR-ACLI 2023</a:t>
            </a:r>
          </a:p>
        </p:txBody>
      </p:sp>
      <p:sp>
        <p:nvSpPr>
          <p:cNvPr id="6" name="CasellaDiTesto 5">
            <a:extLst>
              <a:ext uri="{FF2B5EF4-FFF2-40B4-BE49-F238E27FC236}">
                <a16:creationId xmlns:a16="http://schemas.microsoft.com/office/drawing/2014/main" id="{51B71EF4-88FA-8C38-9AA8-780E0E42BB9B}"/>
              </a:ext>
            </a:extLst>
          </p:cNvPr>
          <p:cNvSpPr txBox="1"/>
          <p:nvPr/>
        </p:nvSpPr>
        <p:spPr>
          <a:xfrm>
            <a:off x="8160774" y="1431852"/>
            <a:ext cx="3869369" cy="4801314"/>
          </a:xfrm>
          <a:prstGeom prst="rect">
            <a:avLst/>
          </a:prstGeom>
          <a:noFill/>
        </p:spPr>
        <p:txBody>
          <a:bodyPr wrap="square" rtlCol="0">
            <a:spAutoFit/>
          </a:bodyPr>
          <a:lstStyle/>
          <a:p>
            <a:r>
              <a:rPr lang="it-IT" sz="3600" dirty="0">
                <a:solidFill>
                  <a:schemeClr val="accent5">
                    <a:lumMod val="75000"/>
                  </a:schemeClr>
                </a:solidFill>
                <a:latin typeface="Bebas Neue" panose="020B0606020202050201" pitchFamily="34" charset="77"/>
                <a:ea typeface="Segoe UI Black"/>
                <a:cs typeface="Aharoni"/>
              </a:rPr>
              <a:t>UNA DOPPIA sottrazione</a:t>
            </a:r>
          </a:p>
          <a:p>
            <a:r>
              <a:rPr lang="it-IT" dirty="0"/>
              <a:t>caratterizza il reddito delle famiglie di  dichiaranti donna rispetto ai dichiaranti uomo: nel mod.730/2023 il reddito medio equivalente annuo delle famiglie con dichiaranti donne è stato di 247€ più basso rispetto agli uomini (6.199€ contro 6.446€);</a:t>
            </a:r>
          </a:p>
          <a:p>
            <a:r>
              <a:rPr lang="it-IT" dirty="0"/>
              <a:t>La seconda sottrazione, in basso, riguarda la perdita di reddito equivalente a causa dell’inflazione tra il mod.730/2020 e il mod.730/2023: le famiglie con dichiaranti donne hanno perso in media 2.767€ a fronte di una perdita di 2.518€ degli uomini, quasi 250€ in più rispetto a quest’ultimi.</a:t>
            </a:r>
          </a:p>
        </p:txBody>
      </p:sp>
      <p:pic>
        <p:nvPicPr>
          <p:cNvPr id="4" name="Immagine 3">
            <a:extLst>
              <a:ext uri="{FF2B5EF4-FFF2-40B4-BE49-F238E27FC236}">
                <a16:creationId xmlns:a16="http://schemas.microsoft.com/office/drawing/2014/main" id="{65B1294F-AE09-CE21-68C3-F2E15A446A29}"/>
              </a:ext>
            </a:extLst>
          </p:cNvPr>
          <p:cNvPicPr>
            <a:picLocks noChangeAspect="1"/>
          </p:cNvPicPr>
          <p:nvPr/>
        </p:nvPicPr>
        <p:blipFill>
          <a:blip r:embed="rId2"/>
          <a:stretch>
            <a:fillRect/>
          </a:stretch>
        </p:blipFill>
        <p:spPr>
          <a:xfrm>
            <a:off x="754742" y="1226310"/>
            <a:ext cx="7406032" cy="5371981"/>
          </a:xfrm>
          <a:prstGeom prst="rect">
            <a:avLst/>
          </a:prstGeom>
        </p:spPr>
      </p:pic>
    </p:spTree>
    <p:extLst>
      <p:ext uri="{BB962C8B-B14F-4D97-AF65-F5344CB8AC3E}">
        <p14:creationId xmlns:p14="http://schemas.microsoft.com/office/powerpoint/2010/main" val="4042513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77A1B-C762-4A25-FAB4-699EB5302AA6}"/>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5984D96D-0855-5C3A-6DB4-F69F4980C1E7}"/>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
        <p:nvSpPr>
          <p:cNvPr id="11" name="CasellaDiTesto 10">
            <a:extLst>
              <a:ext uri="{FF2B5EF4-FFF2-40B4-BE49-F238E27FC236}">
                <a16:creationId xmlns:a16="http://schemas.microsoft.com/office/drawing/2014/main" id="{3B71805F-E651-9839-0643-C76B44E63126}"/>
              </a:ext>
            </a:extLst>
          </p:cNvPr>
          <p:cNvSpPr txBox="1"/>
          <p:nvPr/>
        </p:nvSpPr>
        <p:spPr>
          <a:xfrm>
            <a:off x="0" y="136525"/>
            <a:ext cx="12030143" cy="1754326"/>
          </a:xfrm>
          <a:prstGeom prst="rect">
            <a:avLst/>
          </a:prstGeom>
          <a:noFill/>
        </p:spPr>
        <p:txBody>
          <a:bodyPr wrap="square" rtlCol="0">
            <a:spAutoFit/>
          </a:bodyPr>
          <a:lstStyle/>
          <a:p>
            <a:pPr algn="ctr"/>
            <a:r>
              <a:rPr kumimoji="0" lang="it-IT" sz="40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#17 </a:t>
            </a:r>
            <a:r>
              <a:rPr lang="it-IT" sz="4000" dirty="0">
                <a:solidFill>
                  <a:schemeClr val="accent5">
                    <a:lumMod val="75000"/>
                  </a:schemeClr>
                </a:solidFill>
                <a:latin typeface="Bebas Neue" panose="020B0606020202050201" pitchFamily="34" charset="77"/>
              </a:rPr>
              <a:t>Perdita per inflazione di reddito familiare equivalente delle famiglie sottosoglia</a:t>
            </a:r>
          </a:p>
          <a:p>
            <a:pPr algn="ctr"/>
            <a:r>
              <a:rPr lang="it-IT" sz="2800" dirty="0">
                <a:solidFill>
                  <a:schemeClr val="accent5">
                    <a:lumMod val="75000"/>
                  </a:schemeClr>
                </a:solidFill>
                <a:latin typeface="Bebas Neue" panose="020B0606020202050201" pitchFamily="34" charset="77"/>
              </a:rPr>
              <a:t>modD.730/2020-2023, per genere, in %</a:t>
            </a:r>
          </a:p>
        </p:txBody>
      </p:sp>
      <p:sp>
        <p:nvSpPr>
          <p:cNvPr id="12" name="CasellaDiTesto 11">
            <a:extLst>
              <a:ext uri="{FF2B5EF4-FFF2-40B4-BE49-F238E27FC236}">
                <a16:creationId xmlns:a16="http://schemas.microsoft.com/office/drawing/2014/main" id="{8780711B-9481-29DE-6038-E5F47ED6BB90}"/>
              </a:ext>
            </a:extLst>
          </p:cNvPr>
          <p:cNvSpPr txBox="1"/>
          <p:nvPr/>
        </p:nvSpPr>
        <p:spPr>
          <a:xfrm>
            <a:off x="4710442" y="6517159"/>
            <a:ext cx="1627818" cy="276999"/>
          </a:xfrm>
          <a:prstGeom prst="rect">
            <a:avLst/>
          </a:prstGeom>
          <a:noFill/>
        </p:spPr>
        <p:txBody>
          <a:bodyPr wrap="none" rtlCol="0">
            <a:spAutoFit/>
          </a:bodyPr>
          <a:lstStyle/>
          <a:p>
            <a:r>
              <a:rPr lang="it-IT" sz="1200" dirty="0">
                <a:latin typeface="+mj-lt"/>
              </a:rPr>
              <a:t>Fonte: ONFR-ACLI 2023</a:t>
            </a:r>
          </a:p>
        </p:txBody>
      </p:sp>
      <p:sp>
        <p:nvSpPr>
          <p:cNvPr id="6" name="CasellaDiTesto 5">
            <a:extLst>
              <a:ext uri="{FF2B5EF4-FFF2-40B4-BE49-F238E27FC236}">
                <a16:creationId xmlns:a16="http://schemas.microsoft.com/office/drawing/2014/main" id="{467150F4-F17C-AB59-C777-C747671EEAC6}"/>
              </a:ext>
            </a:extLst>
          </p:cNvPr>
          <p:cNvSpPr txBox="1"/>
          <p:nvPr/>
        </p:nvSpPr>
        <p:spPr>
          <a:xfrm>
            <a:off x="8708923" y="1922998"/>
            <a:ext cx="3419543" cy="3970318"/>
          </a:xfrm>
          <a:prstGeom prst="rect">
            <a:avLst/>
          </a:prstGeom>
          <a:noFill/>
        </p:spPr>
        <p:txBody>
          <a:bodyPr wrap="square" rtlCol="0">
            <a:spAutoFit/>
          </a:bodyPr>
          <a:lstStyle/>
          <a:p>
            <a:r>
              <a:rPr lang="it-IT" sz="3600" dirty="0">
                <a:solidFill>
                  <a:schemeClr val="accent5">
                    <a:lumMod val="75000"/>
                  </a:schemeClr>
                </a:solidFill>
                <a:latin typeface="Bebas Neue" panose="020B0606020202050201" pitchFamily="34" charset="77"/>
                <a:ea typeface="Segoe UI Black"/>
                <a:cs typeface="Aharoni"/>
              </a:rPr>
              <a:t>La perdita di reddito</a:t>
            </a:r>
          </a:p>
          <a:p>
            <a:r>
              <a:rPr lang="it-IT" dirty="0"/>
              <a:t>equivalente a causa dell’inflazione per le famiglie sottosoglia è stata pesante sia per i dichiaranti uomo che per i dichiaranti donna: i dichiaranti uomo hanno visto erodere il 10% del loro reddito complessivo ai fini </a:t>
            </a:r>
            <a:r>
              <a:rPr lang="it-IT" dirty="0" err="1"/>
              <a:t>irpef</a:t>
            </a:r>
            <a:r>
              <a:rPr lang="it-IT" dirty="0"/>
              <a:t> dal mod.730/2020 al mod.730/2023; nel medesimo periodo, il reddito equivalente delle famiglie con dichiarante donna è sceso del 14%.</a:t>
            </a:r>
          </a:p>
        </p:txBody>
      </p:sp>
      <p:graphicFrame>
        <p:nvGraphicFramePr>
          <p:cNvPr id="13" name="Grafico 12">
            <a:extLst>
              <a:ext uri="{FF2B5EF4-FFF2-40B4-BE49-F238E27FC236}">
                <a16:creationId xmlns:a16="http://schemas.microsoft.com/office/drawing/2014/main" id="{0CC0F0B3-18D9-0965-6D07-CF7DDC89703D}"/>
              </a:ext>
            </a:extLst>
          </p:cNvPr>
          <p:cNvGraphicFramePr>
            <a:graphicFrameLocks/>
          </p:cNvGraphicFramePr>
          <p:nvPr>
            <p:extLst>
              <p:ext uri="{D42A27DB-BD31-4B8C-83A1-F6EECF244321}">
                <p14:modId xmlns:p14="http://schemas.microsoft.com/office/powerpoint/2010/main" val="2902920592"/>
              </p:ext>
            </p:extLst>
          </p:nvPr>
        </p:nvGraphicFramePr>
        <p:xfrm>
          <a:off x="609600" y="1629468"/>
          <a:ext cx="7885471" cy="455737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12446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5899D-08C1-3E5C-EE9B-DAE2A84620EE}"/>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38FEAB91-21AE-5F14-78E0-468E39C92CB0}"/>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
        <p:nvSpPr>
          <p:cNvPr id="11" name="CasellaDiTesto 10">
            <a:extLst>
              <a:ext uri="{FF2B5EF4-FFF2-40B4-BE49-F238E27FC236}">
                <a16:creationId xmlns:a16="http://schemas.microsoft.com/office/drawing/2014/main" id="{D073589E-D110-36CD-B974-4003FE1F7744}"/>
              </a:ext>
            </a:extLst>
          </p:cNvPr>
          <p:cNvSpPr txBox="1"/>
          <p:nvPr/>
        </p:nvSpPr>
        <p:spPr>
          <a:xfrm>
            <a:off x="161857" y="136525"/>
            <a:ext cx="11868286" cy="1200329"/>
          </a:xfrm>
          <a:prstGeom prst="rect">
            <a:avLst/>
          </a:prstGeom>
          <a:noFill/>
        </p:spPr>
        <p:txBody>
          <a:bodyPr wrap="square" rtlCol="0">
            <a:spAutoFit/>
          </a:bodyPr>
          <a:lstStyle/>
          <a:p>
            <a:pPr algn="ctr"/>
            <a:r>
              <a:rPr kumimoji="0" lang="it-IT" sz="40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#18 </a:t>
            </a:r>
            <a:r>
              <a:rPr lang="it-IT" sz="4000" dirty="0">
                <a:solidFill>
                  <a:schemeClr val="accent5">
                    <a:lumMod val="75000"/>
                  </a:schemeClr>
                </a:solidFill>
                <a:latin typeface="Bebas Neue" panose="020B0606020202050201" pitchFamily="34" charset="77"/>
              </a:rPr>
              <a:t>Stato civile delle dichiaranti donne in povertà relativa </a:t>
            </a:r>
            <a:r>
              <a:rPr lang="it-IT" sz="3200" dirty="0">
                <a:solidFill>
                  <a:schemeClr val="accent5">
                    <a:lumMod val="75000"/>
                  </a:schemeClr>
                </a:solidFill>
                <a:latin typeface="Bebas Neue" panose="020B0606020202050201" pitchFamily="34" charset="77"/>
              </a:rPr>
              <a:t>mod.730/2023,%</a:t>
            </a:r>
          </a:p>
        </p:txBody>
      </p:sp>
      <p:sp>
        <p:nvSpPr>
          <p:cNvPr id="12" name="CasellaDiTesto 11">
            <a:extLst>
              <a:ext uri="{FF2B5EF4-FFF2-40B4-BE49-F238E27FC236}">
                <a16:creationId xmlns:a16="http://schemas.microsoft.com/office/drawing/2014/main" id="{D2679B4F-2998-9331-48E7-F92AB80E7153}"/>
              </a:ext>
            </a:extLst>
          </p:cNvPr>
          <p:cNvSpPr txBox="1"/>
          <p:nvPr/>
        </p:nvSpPr>
        <p:spPr>
          <a:xfrm>
            <a:off x="548969" y="6465849"/>
            <a:ext cx="1627818" cy="276999"/>
          </a:xfrm>
          <a:prstGeom prst="rect">
            <a:avLst/>
          </a:prstGeom>
          <a:noFill/>
        </p:spPr>
        <p:txBody>
          <a:bodyPr wrap="none" rtlCol="0">
            <a:spAutoFit/>
          </a:bodyPr>
          <a:lstStyle/>
          <a:p>
            <a:r>
              <a:rPr lang="it-IT" sz="1200" dirty="0">
                <a:latin typeface="+mj-lt"/>
              </a:rPr>
              <a:t>Fonte: ONFR-ACLI 2023</a:t>
            </a:r>
          </a:p>
        </p:txBody>
      </p:sp>
      <p:sp>
        <p:nvSpPr>
          <p:cNvPr id="6" name="CasellaDiTesto 5">
            <a:extLst>
              <a:ext uri="{FF2B5EF4-FFF2-40B4-BE49-F238E27FC236}">
                <a16:creationId xmlns:a16="http://schemas.microsoft.com/office/drawing/2014/main" id="{A1BE5426-C4BC-E349-91CE-143651A0A92D}"/>
              </a:ext>
            </a:extLst>
          </p:cNvPr>
          <p:cNvSpPr txBox="1"/>
          <p:nvPr/>
        </p:nvSpPr>
        <p:spPr>
          <a:xfrm>
            <a:off x="9117384" y="2605473"/>
            <a:ext cx="2525647" cy="2693045"/>
          </a:xfrm>
          <a:prstGeom prst="rect">
            <a:avLst/>
          </a:prstGeom>
          <a:noFill/>
        </p:spPr>
        <p:txBody>
          <a:bodyPr wrap="square" rtlCol="0">
            <a:spAutoFit/>
          </a:bodyPr>
          <a:lstStyle/>
          <a:p>
            <a:r>
              <a:rPr lang="it-IT" sz="4000" dirty="0">
                <a:solidFill>
                  <a:schemeClr val="accent5">
                    <a:lumMod val="75000"/>
                  </a:schemeClr>
                </a:solidFill>
                <a:latin typeface="Bebas Neue" panose="020B0606020202050201" pitchFamily="34" charset="77"/>
                <a:ea typeface="Segoe UI Black"/>
                <a:cs typeface="Aharoni"/>
              </a:rPr>
              <a:t>Oltre il 90%</a:t>
            </a:r>
          </a:p>
          <a:p>
            <a:r>
              <a:rPr lang="it-IT" dirty="0"/>
              <a:t>dei dichiaranti donna</a:t>
            </a:r>
          </a:p>
          <a:p>
            <a:r>
              <a:rPr lang="it-IT" dirty="0"/>
              <a:t>non risulta coniugata (vedova, single, separata). La condizione di solitudine aumenta il rischio di entrare in soglia di povertà.</a:t>
            </a:r>
          </a:p>
        </p:txBody>
      </p:sp>
      <p:pic>
        <p:nvPicPr>
          <p:cNvPr id="3" name="Immagine 2">
            <a:extLst>
              <a:ext uri="{FF2B5EF4-FFF2-40B4-BE49-F238E27FC236}">
                <a16:creationId xmlns:a16="http://schemas.microsoft.com/office/drawing/2014/main" id="{9D3957EB-2661-799E-E185-BF108F162455}"/>
              </a:ext>
            </a:extLst>
          </p:cNvPr>
          <p:cNvPicPr>
            <a:picLocks noChangeAspect="1"/>
          </p:cNvPicPr>
          <p:nvPr/>
        </p:nvPicPr>
        <p:blipFill>
          <a:blip r:embed="rId2"/>
          <a:stretch>
            <a:fillRect/>
          </a:stretch>
        </p:blipFill>
        <p:spPr>
          <a:xfrm>
            <a:off x="548969" y="1471536"/>
            <a:ext cx="8322945" cy="4194094"/>
          </a:xfrm>
          <a:prstGeom prst="rect">
            <a:avLst/>
          </a:prstGeom>
        </p:spPr>
      </p:pic>
      <p:sp>
        <p:nvSpPr>
          <p:cNvPr id="4" name="CasellaDiTesto 3">
            <a:extLst>
              <a:ext uri="{FF2B5EF4-FFF2-40B4-BE49-F238E27FC236}">
                <a16:creationId xmlns:a16="http://schemas.microsoft.com/office/drawing/2014/main" id="{6CFE3AF6-D7EA-22A2-F0ED-5D644F89EAA1}"/>
              </a:ext>
            </a:extLst>
          </p:cNvPr>
          <p:cNvSpPr txBox="1"/>
          <p:nvPr/>
        </p:nvSpPr>
        <p:spPr>
          <a:xfrm>
            <a:off x="548969" y="5942629"/>
            <a:ext cx="10805652" cy="523220"/>
          </a:xfrm>
          <a:prstGeom prst="rect">
            <a:avLst/>
          </a:prstGeom>
          <a:noFill/>
        </p:spPr>
        <p:txBody>
          <a:bodyPr wrap="square" rtlCol="0">
            <a:spAutoFit/>
          </a:bodyPr>
          <a:lstStyle/>
          <a:p>
            <a:r>
              <a:rPr lang="it-IT" sz="1400" dirty="0"/>
              <a:t>*La categoria «single» conteggia anche le coppie di fatto, non essendo quest’ultime rilevabili ai fini fiscali con la sola dichiarazione dei redditi. Il conteggio dei single è pertanto sovrastimato.</a:t>
            </a:r>
          </a:p>
        </p:txBody>
      </p:sp>
    </p:spTree>
    <p:extLst>
      <p:ext uri="{BB962C8B-B14F-4D97-AF65-F5344CB8AC3E}">
        <p14:creationId xmlns:p14="http://schemas.microsoft.com/office/powerpoint/2010/main" val="1704576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4804A-D39D-202B-D79B-04A80BE64B6B}"/>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E671FC13-EEAA-2A64-C032-517112F0907C}"/>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
        <p:nvSpPr>
          <p:cNvPr id="11" name="CasellaDiTesto 10">
            <a:extLst>
              <a:ext uri="{FF2B5EF4-FFF2-40B4-BE49-F238E27FC236}">
                <a16:creationId xmlns:a16="http://schemas.microsoft.com/office/drawing/2014/main" id="{BAF6E159-5F50-1D85-2B01-41E02847D07A}"/>
              </a:ext>
            </a:extLst>
          </p:cNvPr>
          <p:cNvSpPr txBox="1"/>
          <p:nvPr/>
        </p:nvSpPr>
        <p:spPr>
          <a:xfrm>
            <a:off x="161857" y="136525"/>
            <a:ext cx="11868286" cy="1200329"/>
          </a:xfrm>
          <a:prstGeom prst="rect">
            <a:avLst/>
          </a:prstGeom>
          <a:noFill/>
        </p:spPr>
        <p:txBody>
          <a:bodyPr wrap="square" rtlCol="0">
            <a:spAutoFit/>
          </a:bodyPr>
          <a:lstStyle/>
          <a:p>
            <a:pPr algn="ctr"/>
            <a:r>
              <a:rPr kumimoji="0" lang="it-IT" sz="40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#19  </a:t>
            </a:r>
            <a:r>
              <a:rPr lang="it-IT" sz="4000" dirty="0">
                <a:solidFill>
                  <a:schemeClr val="accent5">
                    <a:lumMod val="75000"/>
                  </a:schemeClr>
                </a:solidFill>
                <a:latin typeface="Bebas Neue" panose="020B0606020202050201" pitchFamily="34" charset="77"/>
              </a:rPr>
              <a:t>Carichi familiari di dichiaranti donne in povertà relativa</a:t>
            </a:r>
          </a:p>
          <a:p>
            <a:pPr algn="ctr"/>
            <a:r>
              <a:rPr lang="it-IT" sz="3200" dirty="0">
                <a:solidFill>
                  <a:schemeClr val="accent5">
                    <a:lumMod val="75000"/>
                  </a:schemeClr>
                </a:solidFill>
                <a:latin typeface="Bebas Neue" panose="020B0606020202050201" pitchFamily="34" charset="77"/>
              </a:rPr>
              <a:t>Mod.730/2023,%</a:t>
            </a:r>
          </a:p>
        </p:txBody>
      </p:sp>
      <p:sp>
        <p:nvSpPr>
          <p:cNvPr id="12" name="CasellaDiTesto 11">
            <a:extLst>
              <a:ext uri="{FF2B5EF4-FFF2-40B4-BE49-F238E27FC236}">
                <a16:creationId xmlns:a16="http://schemas.microsoft.com/office/drawing/2014/main" id="{BA737046-609A-0963-4E6C-CA8DF17A42A4}"/>
              </a:ext>
            </a:extLst>
          </p:cNvPr>
          <p:cNvSpPr txBox="1"/>
          <p:nvPr/>
        </p:nvSpPr>
        <p:spPr>
          <a:xfrm>
            <a:off x="875071" y="6354722"/>
            <a:ext cx="1627818" cy="276999"/>
          </a:xfrm>
          <a:prstGeom prst="rect">
            <a:avLst/>
          </a:prstGeom>
          <a:noFill/>
        </p:spPr>
        <p:txBody>
          <a:bodyPr wrap="none" rtlCol="0">
            <a:spAutoFit/>
          </a:bodyPr>
          <a:lstStyle/>
          <a:p>
            <a:r>
              <a:rPr lang="it-IT" sz="1200" dirty="0">
                <a:latin typeface="+mj-lt"/>
              </a:rPr>
              <a:t>Fonte: ONFR-ACLI 2023</a:t>
            </a:r>
          </a:p>
        </p:txBody>
      </p:sp>
      <p:sp>
        <p:nvSpPr>
          <p:cNvPr id="6" name="CasellaDiTesto 5">
            <a:extLst>
              <a:ext uri="{FF2B5EF4-FFF2-40B4-BE49-F238E27FC236}">
                <a16:creationId xmlns:a16="http://schemas.microsoft.com/office/drawing/2014/main" id="{B28A2531-F469-C1A2-AF41-AA7A44245CB2}"/>
              </a:ext>
            </a:extLst>
          </p:cNvPr>
          <p:cNvSpPr txBox="1"/>
          <p:nvPr/>
        </p:nvSpPr>
        <p:spPr>
          <a:xfrm>
            <a:off x="9434033" y="1823155"/>
            <a:ext cx="2404006" cy="2139047"/>
          </a:xfrm>
          <a:prstGeom prst="rect">
            <a:avLst/>
          </a:prstGeom>
          <a:noFill/>
        </p:spPr>
        <p:txBody>
          <a:bodyPr wrap="square" rtlCol="0">
            <a:spAutoFit/>
          </a:bodyPr>
          <a:lstStyle/>
          <a:p>
            <a:r>
              <a:rPr lang="it-IT" sz="4300" dirty="0">
                <a:solidFill>
                  <a:schemeClr val="accent5">
                    <a:lumMod val="75000"/>
                  </a:schemeClr>
                </a:solidFill>
                <a:latin typeface="Bebas Neue" panose="020B0606020202050201" pitchFamily="34" charset="77"/>
                <a:ea typeface="Segoe UI Black"/>
                <a:cs typeface="Aharoni"/>
              </a:rPr>
              <a:t>Il 34%</a:t>
            </a:r>
          </a:p>
          <a:p>
            <a:r>
              <a:rPr lang="it-IT" dirty="0"/>
              <a:t>dei dichiaranti donna sotto soglia di povertà relativa vive con almeno un figlio a carico.</a:t>
            </a:r>
          </a:p>
        </p:txBody>
      </p:sp>
      <p:pic>
        <p:nvPicPr>
          <p:cNvPr id="4" name="Immagine 3">
            <a:extLst>
              <a:ext uri="{FF2B5EF4-FFF2-40B4-BE49-F238E27FC236}">
                <a16:creationId xmlns:a16="http://schemas.microsoft.com/office/drawing/2014/main" id="{B45CB269-C24C-0A3B-A390-88106564DA43}"/>
              </a:ext>
            </a:extLst>
          </p:cNvPr>
          <p:cNvPicPr>
            <a:picLocks noChangeAspect="1"/>
          </p:cNvPicPr>
          <p:nvPr/>
        </p:nvPicPr>
        <p:blipFill>
          <a:blip r:embed="rId2"/>
          <a:stretch>
            <a:fillRect/>
          </a:stretch>
        </p:blipFill>
        <p:spPr>
          <a:xfrm>
            <a:off x="875071" y="1504103"/>
            <a:ext cx="7133501" cy="4280101"/>
          </a:xfrm>
          <a:prstGeom prst="rect">
            <a:avLst/>
          </a:prstGeom>
        </p:spPr>
      </p:pic>
    </p:spTree>
    <p:extLst>
      <p:ext uri="{BB962C8B-B14F-4D97-AF65-F5344CB8AC3E}">
        <p14:creationId xmlns:p14="http://schemas.microsoft.com/office/powerpoint/2010/main" val="3048735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FAD9BD-B1E6-8E47-BBE5-BDDBECB0AB46}"/>
              </a:ext>
            </a:extLst>
          </p:cNvPr>
          <p:cNvSpPr>
            <a:spLocks noGrp="1"/>
          </p:cNvSpPr>
          <p:nvPr>
            <p:ph type="title"/>
          </p:nvPr>
        </p:nvSpPr>
        <p:spPr>
          <a:xfrm>
            <a:off x="554183" y="548600"/>
            <a:ext cx="7468940" cy="846574"/>
          </a:xfrm>
        </p:spPr>
        <p:txBody>
          <a:bodyPr>
            <a:normAutofit/>
          </a:bodyPr>
          <a:lstStyle/>
          <a:p>
            <a:r>
              <a:rPr lang="it-IT" sz="4800" dirty="0"/>
              <a:t>#02 contenuti della presentazione</a:t>
            </a:r>
          </a:p>
        </p:txBody>
      </p:sp>
      <p:sp>
        <p:nvSpPr>
          <p:cNvPr id="3" name="Segnaposto contenuto 2">
            <a:extLst>
              <a:ext uri="{FF2B5EF4-FFF2-40B4-BE49-F238E27FC236}">
                <a16:creationId xmlns:a16="http://schemas.microsoft.com/office/drawing/2014/main" id="{57861141-5967-5F40-B7CA-CDD01BD292D6}"/>
              </a:ext>
            </a:extLst>
          </p:cNvPr>
          <p:cNvSpPr>
            <a:spLocks noGrp="1"/>
          </p:cNvSpPr>
          <p:nvPr>
            <p:ph idx="1"/>
          </p:nvPr>
        </p:nvSpPr>
        <p:spPr>
          <a:xfrm>
            <a:off x="554183" y="1808453"/>
            <a:ext cx="11877367" cy="4298712"/>
          </a:xfrm>
        </p:spPr>
        <p:txBody>
          <a:bodyPr vert="horz" lIns="91440" tIns="45720" rIns="91440" bIns="45720" rtlCol="0" anchor="t">
            <a:noAutofit/>
          </a:bodyPr>
          <a:lstStyle/>
          <a:p>
            <a:pPr marL="889000" indent="-889000">
              <a:lnSpc>
                <a:spcPct val="100000"/>
              </a:lnSpc>
              <a:spcBef>
                <a:spcPts val="600"/>
              </a:spcBef>
              <a:buClr>
                <a:schemeClr val="accent5">
                  <a:lumMod val="75000"/>
                </a:schemeClr>
              </a:buClr>
              <a:buSzPct val="100000"/>
              <a:buFont typeface="Font di sistema regolare"/>
              <a:buChar char="→"/>
            </a:pPr>
            <a:r>
              <a:rPr lang="it-IT" sz="3600" dirty="0">
                <a:solidFill>
                  <a:schemeClr val="accent5">
                    <a:lumMod val="75000"/>
                  </a:schemeClr>
                </a:solidFill>
                <a:latin typeface="Bebas Neue" panose="020B0606020202050201" pitchFamily="34" charset="77"/>
                <a:ea typeface="+mj-ea"/>
                <a:cs typeface="+mj-cs"/>
              </a:rPr>
              <a:t>PERDITA DI POTERE D’ACQUISTO dei dichiaranti mod.730 </a:t>
            </a:r>
            <a:r>
              <a:rPr lang="it-IT" sz="3200" dirty="0"/>
              <a:t>a causa dell’inflazione</a:t>
            </a:r>
          </a:p>
          <a:p>
            <a:pPr marL="889000" indent="-889000">
              <a:lnSpc>
                <a:spcPct val="100000"/>
              </a:lnSpc>
              <a:spcBef>
                <a:spcPts val="600"/>
              </a:spcBef>
              <a:buClr>
                <a:schemeClr val="accent5">
                  <a:lumMod val="75000"/>
                </a:schemeClr>
              </a:buClr>
              <a:buSzPct val="100000"/>
              <a:buFont typeface="Font di sistema regolare"/>
              <a:buChar char="→"/>
            </a:pPr>
            <a:r>
              <a:rPr lang="it-IT" sz="3200" dirty="0"/>
              <a:t>Impatto sui </a:t>
            </a:r>
            <a:r>
              <a:rPr lang="it-IT" sz="3600" dirty="0">
                <a:solidFill>
                  <a:schemeClr val="accent5">
                    <a:lumMod val="75000"/>
                  </a:schemeClr>
                </a:solidFill>
                <a:latin typeface="Bebas Neue" panose="020B0606020202050201" pitchFamily="34" charset="77"/>
                <a:ea typeface="+mj-ea"/>
                <a:cs typeface="+mj-cs"/>
              </a:rPr>
              <a:t>MUTUI ABITATIVI</a:t>
            </a:r>
          </a:p>
          <a:p>
            <a:pPr marL="889000" indent="-889000">
              <a:lnSpc>
                <a:spcPct val="100000"/>
              </a:lnSpc>
              <a:spcBef>
                <a:spcPts val="600"/>
              </a:spcBef>
              <a:buClr>
                <a:schemeClr val="accent5">
                  <a:lumMod val="75000"/>
                </a:schemeClr>
              </a:buClr>
              <a:buSzPct val="100000"/>
              <a:buFont typeface="Font di sistema regolare"/>
              <a:buChar char="→"/>
            </a:pPr>
            <a:r>
              <a:rPr lang="it-IT" sz="3200" dirty="0"/>
              <a:t>Impatto sulle </a:t>
            </a:r>
            <a:r>
              <a:rPr lang="it-IT" sz="3600" dirty="0">
                <a:solidFill>
                  <a:schemeClr val="accent5">
                    <a:lumMod val="75000"/>
                  </a:schemeClr>
                </a:solidFill>
                <a:latin typeface="Bebas Neue" panose="020B0606020202050201" pitchFamily="34" charset="77"/>
                <a:ea typeface="+mj-ea"/>
                <a:cs typeface="+mj-cs"/>
              </a:rPr>
              <a:t>famiglie unipersonali over70</a:t>
            </a:r>
          </a:p>
          <a:p>
            <a:pPr marL="889000" indent="-889000">
              <a:lnSpc>
                <a:spcPct val="100000"/>
              </a:lnSpc>
              <a:spcBef>
                <a:spcPts val="600"/>
              </a:spcBef>
              <a:buClr>
                <a:schemeClr val="accent5">
                  <a:lumMod val="75000"/>
                </a:schemeClr>
              </a:buClr>
              <a:buSzPct val="100000"/>
              <a:buFont typeface="Font di sistema regolare"/>
              <a:buChar char="→"/>
            </a:pPr>
            <a:r>
              <a:rPr lang="it-IT" sz="3200" dirty="0"/>
              <a:t>Chi entra e chi esce dalla </a:t>
            </a:r>
            <a:r>
              <a:rPr lang="it-IT" sz="3600" dirty="0">
                <a:solidFill>
                  <a:schemeClr val="accent5">
                    <a:lumMod val="75000"/>
                  </a:schemeClr>
                </a:solidFill>
                <a:latin typeface="Bebas Neue" panose="020B0606020202050201" pitchFamily="34" charset="77"/>
                <a:ea typeface="+mj-ea"/>
                <a:cs typeface="+mj-cs"/>
              </a:rPr>
              <a:t>SOGLIA DI </a:t>
            </a:r>
            <a:r>
              <a:rPr lang="it-IT" sz="3600" dirty="0" err="1">
                <a:solidFill>
                  <a:schemeClr val="accent5">
                    <a:lumMod val="75000"/>
                  </a:schemeClr>
                </a:solidFill>
                <a:latin typeface="Bebas Neue" panose="020B0606020202050201" pitchFamily="34" charset="77"/>
                <a:ea typeface="+mj-ea"/>
                <a:cs typeface="+mj-cs"/>
              </a:rPr>
              <a:t>POVERTà</a:t>
            </a:r>
            <a:endParaRPr lang="it-IT" sz="3600" dirty="0">
              <a:solidFill>
                <a:schemeClr val="accent5">
                  <a:lumMod val="75000"/>
                </a:schemeClr>
              </a:solidFill>
              <a:latin typeface="Bebas Neue" panose="020B0606020202050201" pitchFamily="34" charset="77"/>
              <a:ea typeface="+mj-ea"/>
              <a:cs typeface="+mj-cs"/>
            </a:endParaRPr>
          </a:p>
          <a:p>
            <a:pPr marL="889000" indent="-889000">
              <a:lnSpc>
                <a:spcPct val="100000"/>
              </a:lnSpc>
              <a:spcBef>
                <a:spcPts val="600"/>
              </a:spcBef>
              <a:buClr>
                <a:schemeClr val="accent5">
                  <a:lumMod val="75000"/>
                </a:schemeClr>
              </a:buClr>
              <a:buSzPct val="100000"/>
              <a:buFont typeface="Font di sistema regolare"/>
              <a:buChar char="→"/>
            </a:pPr>
            <a:r>
              <a:rPr lang="it-IT" sz="3200" dirty="0"/>
              <a:t>Soglia di povertà e </a:t>
            </a:r>
            <a:r>
              <a:rPr lang="it-IT" sz="3600" dirty="0">
                <a:solidFill>
                  <a:schemeClr val="accent5">
                    <a:lumMod val="75000"/>
                  </a:schemeClr>
                </a:solidFill>
                <a:latin typeface="Bebas Neue" panose="020B0606020202050201" pitchFamily="34" charset="77"/>
                <a:ea typeface="+mj-ea"/>
                <a:cs typeface="+mj-cs"/>
              </a:rPr>
              <a:t>donne</a:t>
            </a:r>
            <a:endParaRPr lang="it-IT" sz="3600" dirty="0"/>
          </a:p>
          <a:p>
            <a:pPr marL="889000" indent="-889000">
              <a:lnSpc>
                <a:spcPct val="100000"/>
              </a:lnSpc>
              <a:spcBef>
                <a:spcPts val="600"/>
              </a:spcBef>
              <a:buClr>
                <a:schemeClr val="accent5">
                  <a:lumMod val="75000"/>
                </a:schemeClr>
              </a:buClr>
              <a:buSzPct val="100000"/>
              <a:buFont typeface="Font di sistema regolare"/>
              <a:buChar char="→"/>
            </a:pPr>
            <a:r>
              <a:rPr lang="it-IT" sz="3200" dirty="0"/>
              <a:t>Impatto sulle </a:t>
            </a:r>
            <a:r>
              <a:rPr lang="it-IT" sz="3600" dirty="0">
                <a:solidFill>
                  <a:schemeClr val="accent5">
                    <a:lumMod val="75000"/>
                  </a:schemeClr>
                </a:solidFill>
                <a:latin typeface="Bebas Neue" panose="020B0606020202050201" pitchFamily="34" charset="77"/>
                <a:ea typeface="+mj-ea"/>
                <a:cs typeface="+mj-cs"/>
              </a:rPr>
              <a:t>SPESE PER I FIGLI </a:t>
            </a:r>
            <a:r>
              <a:rPr lang="it-IT" sz="3200" dirty="0"/>
              <a:t>(attività sportive)</a:t>
            </a:r>
          </a:p>
        </p:txBody>
      </p:sp>
      <p:sp>
        <p:nvSpPr>
          <p:cNvPr id="4" name="Segnaposto numero diapositiva 3">
            <a:extLst>
              <a:ext uri="{FF2B5EF4-FFF2-40B4-BE49-F238E27FC236}">
                <a16:creationId xmlns:a16="http://schemas.microsoft.com/office/drawing/2014/main" id="{B1CA39A3-7C9E-0E4D-AD9B-4965050EE222}"/>
              </a:ext>
            </a:extLst>
          </p:cNvPr>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5" name="Picture 2" descr="Statuto e Regolamenti - Acli">
            <a:extLst>
              <a:ext uri="{FF2B5EF4-FFF2-40B4-BE49-F238E27FC236}">
                <a16:creationId xmlns:a16="http://schemas.microsoft.com/office/drawing/2014/main" id="{1B0441D5-2D01-2281-2482-3D625F1C10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548600"/>
            <a:ext cx="1633412" cy="75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76238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B282E-6082-99B7-5FC3-06795AA26BFB}"/>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9F1998CC-CAC2-9560-0D00-386758C59C45}"/>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
        <p:nvSpPr>
          <p:cNvPr id="11" name="CasellaDiTesto 10">
            <a:extLst>
              <a:ext uri="{FF2B5EF4-FFF2-40B4-BE49-F238E27FC236}">
                <a16:creationId xmlns:a16="http://schemas.microsoft.com/office/drawing/2014/main" id="{196707DD-38DA-0DE9-973B-5DCDF5CAFE54}"/>
              </a:ext>
            </a:extLst>
          </p:cNvPr>
          <p:cNvSpPr txBox="1"/>
          <p:nvPr/>
        </p:nvSpPr>
        <p:spPr>
          <a:xfrm>
            <a:off x="161857" y="136525"/>
            <a:ext cx="11868286" cy="1323439"/>
          </a:xfrm>
          <a:prstGeom prst="rect">
            <a:avLst/>
          </a:prstGeom>
          <a:noFill/>
        </p:spPr>
        <p:txBody>
          <a:bodyPr wrap="square" rtlCol="0">
            <a:spAutoFit/>
          </a:bodyPr>
          <a:lstStyle/>
          <a:p>
            <a:pPr algn="ctr"/>
            <a:r>
              <a:rPr kumimoji="0" lang="it-IT" sz="40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#20 </a:t>
            </a:r>
            <a:r>
              <a:rPr lang="it-IT" sz="4000" dirty="0">
                <a:solidFill>
                  <a:schemeClr val="accent5">
                    <a:lumMod val="75000"/>
                  </a:schemeClr>
                </a:solidFill>
                <a:latin typeface="Bebas Neue" panose="020B0606020202050201" pitchFamily="34" charset="77"/>
              </a:rPr>
              <a:t>Confronto famiglie unipersonali dichiaranti uomini e donne over70 in povertà relativa, </a:t>
            </a:r>
            <a:r>
              <a:rPr lang="it-IT" sz="3200" dirty="0">
                <a:solidFill>
                  <a:schemeClr val="accent5">
                    <a:lumMod val="75000"/>
                  </a:schemeClr>
                </a:solidFill>
                <a:latin typeface="Bebas Neue" panose="020B0606020202050201" pitchFamily="34" charset="77"/>
              </a:rPr>
              <a:t>mod.730/2023,%</a:t>
            </a:r>
          </a:p>
        </p:txBody>
      </p:sp>
      <p:sp>
        <p:nvSpPr>
          <p:cNvPr id="12" name="CasellaDiTesto 11">
            <a:extLst>
              <a:ext uri="{FF2B5EF4-FFF2-40B4-BE49-F238E27FC236}">
                <a16:creationId xmlns:a16="http://schemas.microsoft.com/office/drawing/2014/main" id="{CEB03387-F2DF-E084-17DE-5397F47EE4F9}"/>
              </a:ext>
            </a:extLst>
          </p:cNvPr>
          <p:cNvSpPr txBox="1"/>
          <p:nvPr/>
        </p:nvSpPr>
        <p:spPr>
          <a:xfrm>
            <a:off x="5524351" y="6348315"/>
            <a:ext cx="1627818" cy="276999"/>
          </a:xfrm>
          <a:prstGeom prst="rect">
            <a:avLst/>
          </a:prstGeom>
          <a:noFill/>
        </p:spPr>
        <p:txBody>
          <a:bodyPr wrap="none" rtlCol="0">
            <a:spAutoFit/>
          </a:bodyPr>
          <a:lstStyle/>
          <a:p>
            <a:r>
              <a:rPr lang="it-IT" sz="1200" dirty="0">
                <a:latin typeface="+mj-lt"/>
              </a:rPr>
              <a:t>Fonte: ONFR-ACLI 2023</a:t>
            </a:r>
          </a:p>
        </p:txBody>
      </p:sp>
      <p:sp>
        <p:nvSpPr>
          <p:cNvPr id="6" name="CasellaDiTesto 5">
            <a:extLst>
              <a:ext uri="{FF2B5EF4-FFF2-40B4-BE49-F238E27FC236}">
                <a16:creationId xmlns:a16="http://schemas.microsoft.com/office/drawing/2014/main" id="{D6DD3293-5B6B-7945-96D3-86546015ABCD}"/>
              </a:ext>
            </a:extLst>
          </p:cNvPr>
          <p:cNvSpPr txBox="1"/>
          <p:nvPr/>
        </p:nvSpPr>
        <p:spPr>
          <a:xfrm>
            <a:off x="9306213" y="1901814"/>
            <a:ext cx="2404006" cy="3247043"/>
          </a:xfrm>
          <a:prstGeom prst="rect">
            <a:avLst/>
          </a:prstGeom>
          <a:noFill/>
        </p:spPr>
        <p:txBody>
          <a:bodyPr wrap="square" rtlCol="0">
            <a:spAutoFit/>
          </a:bodyPr>
          <a:lstStyle/>
          <a:p>
            <a:r>
              <a:rPr lang="it-IT" sz="4300" dirty="0">
                <a:solidFill>
                  <a:schemeClr val="accent5">
                    <a:lumMod val="75000"/>
                  </a:schemeClr>
                </a:solidFill>
                <a:latin typeface="Bebas Neue" panose="020B0606020202050201" pitchFamily="34" charset="77"/>
                <a:ea typeface="Segoe UI Black"/>
                <a:cs typeface="Aharoni"/>
              </a:rPr>
              <a:t>1 a 6</a:t>
            </a:r>
          </a:p>
          <a:p>
            <a:r>
              <a:rPr lang="it-IT" dirty="0"/>
              <a:t>è il rapporto tra numero di famiglie unipersonali di dichiaranti uomini rispetto al numero di famiglie di dichiaranti donne over70 in povertà relativa (14% contro l’86%)</a:t>
            </a:r>
          </a:p>
        </p:txBody>
      </p:sp>
      <p:cxnSp>
        <p:nvCxnSpPr>
          <p:cNvPr id="7" name="Connettore 2 6">
            <a:extLst>
              <a:ext uri="{FF2B5EF4-FFF2-40B4-BE49-F238E27FC236}">
                <a16:creationId xmlns:a16="http://schemas.microsoft.com/office/drawing/2014/main" id="{11BABABC-BAA2-371D-3EA4-BE0160AF531A}"/>
              </a:ext>
            </a:extLst>
          </p:cNvPr>
          <p:cNvCxnSpPr/>
          <p:nvPr/>
        </p:nvCxnSpPr>
        <p:spPr>
          <a:xfrm flipV="1">
            <a:off x="3775587" y="2487561"/>
            <a:ext cx="2064774" cy="2064774"/>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grpSp>
        <p:nvGrpSpPr>
          <p:cNvPr id="9" name="Gruppo 8">
            <a:extLst>
              <a:ext uri="{FF2B5EF4-FFF2-40B4-BE49-F238E27FC236}">
                <a16:creationId xmlns:a16="http://schemas.microsoft.com/office/drawing/2014/main" id="{A68DF69E-C6BA-4493-1DAD-B94AC4B1024F}"/>
              </a:ext>
            </a:extLst>
          </p:cNvPr>
          <p:cNvGrpSpPr/>
          <p:nvPr/>
        </p:nvGrpSpPr>
        <p:grpSpPr>
          <a:xfrm>
            <a:off x="1022555" y="1730477"/>
            <a:ext cx="7588045" cy="4129549"/>
            <a:chOff x="1022555" y="1730477"/>
            <a:chExt cx="7588045" cy="4129549"/>
          </a:xfrm>
        </p:grpSpPr>
        <p:graphicFrame>
          <p:nvGraphicFramePr>
            <p:cNvPr id="3" name="Grafico 2">
              <a:extLst>
                <a:ext uri="{FF2B5EF4-FFF2-40B4-BE49-F238E27FC236}">
                  <a16:creationId xmlns:a16="http://schemas.microsoft.com/office/drawing/2014/main" id="{6A9E2AAD-49A5-8CD4-6C50-29D3D1E26FF5}"/>
                </a:ext>
              </a:extLst>
            </p:cNvPr>
            <p:cNvGraphicFramePr>
              <a:graphicFrameLocks/>
            </p:cNvGraphicFramePr>
            <p:nvPr>
              <p:extLst>
                <p:ext uri="{D42A27DB-BD31-4B8C-83A1-F6EECF244321}">
                  <p14:modId xmlns:p14="http://schemas.microsoft.com/office/powerpoint/2010/main" val="4087830728"/>
                </p:ext>
              </p:extLst>
            </p:nvPr>
          </p:nvGraphicFramePr>
          <p:xfrm>
            <a:off x="1022555" y="1730477"/>
            <a:ext cx="7588045" cy="4129549"/>
          </p:xfrm>
          <a:graphic>
            <a:graphicData uri="http://schemas.openxmlformats.org/drawingml/2006/chart">
              <c:chart xmlns:c="http://schemas.openxmlformats.org/drawingml/2006/chart" xmlns:r="http://schemas.openxmlformats.org/officeDocument/2006/relationships" r:id="rId2"/>
            </a:graphicData>
          </a:graphic>
        </p:graphicFrame>
        <p:sp>
          <p:nvSpPr>
            <p:cNvPr id="8" name="CasellaDiTesto 7">
              <a:extLst>
                <a:ext uri="{FF2B5EF4-FFF2-40B4-BE49-F238E27FC236}">
                  <a16:creationId xmlns:a16="http://schemas.microsoft.com/office/drawing/2014/main" id="{7BC65F16-7CC1-23BA-8561-B5CA7F62E7FF}"/>
                </a:ext>
              </a:extLst>
            </p:cNvPr>
            <p:cNvSpPr txBox="1"/>
            <p:nvPr/>
          </p:nvSpPr>
          <p:spPr>
            <a:xfrm>
              <a:off x="3598607" y="2726273"/>
              <a:ext cx="1544455" cy="830997"/>
            </a:xfrm>
            <a:prstGeom prst="rect">
              <a:avLst/>
            </a:prstGeom>
            <a:noFill/>
          </p:spPr>
          <p:txBody>
            <a:bodyPr wrap="square" rtlCol="0">
              <a:spAutoFit/>
            </a:bodyPr>
            <a:lstStyle/>
            <a:p>
              <a:pPr algn="ctr"/>
              <a:r>
                <a:rPr lang="it-IT" sz="2400" b="1" dirty="0"/>
                <a:t>Rapporto</a:t>
              </a:r>
            </a:p>
            <a:p>
              <a:pPr algn="ctr"/>
              <a:r>
                <a:rPr lang="it-IT" sz="2400" b="1" dirty="0"/>
                <a:t>1 a 6</a:t>
              </a:r>
            </a:p>
          </p:txBody>
        </p:sp>
      </p:grpSp>
    </p:spTree>
    <p:extLst>
      <p:ext uri="{BB962C8B-B14F-4D97-AF65-F5344CB8AC3E}">
        <p14:creationId xmlns:p14="http://schemas.microsoft.com/office/powerpoint/2010/main" val="1859112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3CE62D-374E-419D-270A-776BA0981B68}"/>
              </a:ext>
            </a:extLst>
          </p:cNvPr>
          <p:cNvSpPr>
            <a:spLocks noGrp="1"/>
          </p:cNvSpPr>
          <p:nvPr>
            <p:ph type="title"/>
          </p:nvPr>
        </p:nvSpPr>
        <p:spPr>
          <a:xfrm>
            <a:off x="769374" y="136525"/>
            <a:ext cx="10515600" cy="1325563"/>
          </a:xfrm>
        </p:spPr>
        <p:txBody>
          <a:bodyPr/>
          <a:lstStyle/>
          <a:p>
            <a:pPr algn="ctr"/>
            <a:r>
              <a:rPr kumimoji="0" lang="it-IT" sz="4400" b="0" i="0" u="none" strike="noStrike" kern="1200" cap="none" spc="0" normalizeH="0" baseline="0" noProof="0" dirty="0">
                <a:ln>
                  <a:noFill/>
                </a:ln>
                <a:solidFill>
                  <a:srgbClr val="5B9BD5">
                    <a:lumMod val="75000"/>
                  </a:srgbClr>
                </a:solidFill>
                <a:effectLst/>
                <a:uLnTx/>
                <a:uFillTx/>
                <a:latin typeface="Bebas Neue" panose="020B0606020202050201" pitchFamily="34" charset="77"/>
                <a:ea typeface="+mn-ea"/>
                <a:cs typeface="+mn-cs"/>
              </a:rPr>
              <a:t>#21 detrazione </a:t>
            </a:r>
            <a:r>
              <a:rPr lang="it-IT" dirty="0"/>
              <a:t>Spesa per attività sportiva figli</a:t>
            </a:r>
            <a:endParaRPr lang="it-IT" dirty="0">
              <a:highlight>
                <a:srgbClr val="FFFF00"/>
              </a:highlight>
            </a:endParaRPr>
          </a:p>
        </p:txBody>
      </p:sp>
      <p:sp>
        <p:nvSpPr>
          <p:cNvPr id="4" name="Segnaposto numero diapositiva 3">
            <a:extLst>
              <a:ext uri="{FF2B5EF4-FFF2-40B4-BE49-F238E27FC236}">
                <a16:creationId xmlns:a16="http://schemas.microsoft.com/office/drawing/2014/main" id="{BA99AC9A-8BCE-8EB4-A319-92E593713DD1}"/>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
        <p:nvSpPr>
          <p:cNvPr id="6" name="CasellaDiTesto 5">
            <a:extLst>
              <a:ext uri="{FF2B5EF4-FFF2-40B4-BE49-F238E27FC236}">
                <a16:creationId xmlns:a16="http://schemas.microsoft.com/office/drawing/2014/main" id="{891664CC-08A7-850C-31DF-43AC95798B09}"/>
              </a:ext>
            </a:extLst>
          </p:cNvPr>
          <p:cNvSpPr txBox="1"/>
          <p:nvPr/>
        </p:nvSpPr>
        <p:spPr>
          <a:xfrm>
            <a:off x="703006" y="2428726"/>
            <a:ext cx="2300749" cy="2000548"/>
          </a:xfrm>
          <a:prstGeom prst="rect">
            <a:avLst/>
          </a:prstGeom>
          <a:noFill/>
        </p:spPr>
        <p:txBody>
          <a:bodyPr wrap="square" rtlCol="0">
            <a:spAutoFit/>
          </a:bodyPr>
          <a:lstStyle/>
          <a:p>
            <a:r>
              <a:rPr lang="it-IT" dirty="0"/>
              <a:t>Mediana spesa</a:t>
            </a:r>
          </a:p>
          <a:p>
            <a:r>
              <a:rPr lang="it-IT" sz="4400" dirty="0">
                <a:solidFill>
                  <a:schemeClr val="accent5">
                    <a:lumMod val="75000"/>
                  </a:schemeClr>
                </a:solidFill>
                <a:latin typeface="Bebas Neue" panose="020B0606020202050201" pitchFamily="34" charset="77"/>
                <a:ea typeface="+mj-ea"/>
                <a:cs typeface="+mj-cs"/>
              </a:rPr>
              <a:t>210 euro</a:t>
            </a:r>
          </a:p>
          <a:p>
            <a:r>
              <a:rPr lang="it-IT" dirty="0"/>
              <a:t>Media spesa</a:t>
            </a:r>
          </a:p>
          <a:p>
            <a:r>
              <a:rPr lang="it-IT" sz="4400" dirty="0">
                <a:solidFill>
                  <a:schemeClr val="accent5">
                    <a:lumMod val="75000"/>
                  </a:schemeClr>
                </a:solidFill>
                <a:latin typeface="Bebas Neue" panose="020B0606020202050201" pitchFamily="34" charset="77"/>
                <a:ea typeface="+mj-ea"/>
                <a:cs typeface="+mj-cs"/>
              </a:rPr>
              <a:t>231 euro</a:t>
            </a:r>
          </a:p>
        </p:txBody>
      </p:sp>
      <p:sp>
        <p:nvSpPr>
          <p:cNvPr id="3" name="CasellaDiTesto 2">
            <a:extLst>
              <a:ext uri="{FF2B5EF4-FFF2-40B4-BE49-F238E27FC236}">
                <a16:creationId xmlns:a16="http://schemas.microsoft.com/office/drawing/2014/main" id="{9C9F4663-E25E-6037-5D1D-DB79FCCA126E}"/>
              </a:ext>
            </a:extLst>
          </p:cNvPr>
          <p:cNvSpPr txBox="1"/>
          <p:nvPr/>
        </p:nvSpPr>
        <p:spPr>
          <a:xfrm>
            <a:off x="8610600" y="2928481"/>
            <a:ext cx="3384755" cy="2416046"/>
          </a:xfrm>
          <a:prstGeom prst="rect">
            <a:avLst/>
          </a:prstGeom>
          <a:noFill/>
        </p:spPr>
        <p:txBody>
          <a:bodyPr wrap="square" rtlCol="0">
            <a:spAutoFit/>
          </a:bodyPr>
          <a:lstStyle/>
          <a:p>
            <a:r>
              <a:rPr lang="it-IT" sz="4300" dirty="0">
                <a:solidFill>
                  <a:schemeClr val="accent5">
                    <a:lumMod val="75000"/>
                  </a:schemeClr>
                </a:solidFill>
                <a:latin typeface="Bebas Neue" panose="020B0606020202050201" pitchFamily="34" charset="77"/>
                <a:ea typeface="Segoe UI Black"/>
                <a:cs typeface="Aharoni"/>
              </a:rPr>
              <a:t>Solamente il 21%</a:t>
            </a:r>
          </a:p>
          <a:p>
            <a:r>
              <a:rPr lang="it-IT" dirty="0"/>
              <a:t>delle famiglie con figli a carico detrae spese per le attività sportive dei figli, 32.000 circa su un totale di oltre 150.000.</a:t>
            </a:r>
          </a:p>
          <a:p>
            <a:r>
              <a:rPr lang="it-IT" dirty="0"/>
              <a:t>C’è da chiedersi a che cosa sia dovuta questa differenza.</a:t>
            </a:r>
          </a:p>
        </p:txBody>
      </p:sp>
      <p:graphicFrame>
        <p:nvGraphicFramePr>
          <p:cNvPr id="7" name="Grafico 6">
            <a:extLst>
              <a:ext uri="{FF2B5EF4-FFF2-40B4-BE49-F238E27FC236}">
                <a16:creationId xmlns:a16="http://schemas.microsoft.com/office/drawing/2014/main" id="{1EDD2E46-13D5-1803-03EC-C8238FEC7FC0}"/>
              </a:ext>
            </a:extLst>
          </p:cNvPr>
          <p:cNvGraphicFramePr>
            <a:graphicFrameLocks/>
          </p:cNvGraphicFramePr>
          <p:nvPr>
            <p:extLst>
              <p:ext uri="{D42A27DB-BD31-4B8C-83A1-F6EECF244321}">
                <p14:modId xmlns:p14="http://schemas.microsoft.com/office/powerpoint/2010/main" val="3461844768"/>
              </p:ext>
            </p:extLst>
          </p:nvPr>
        </p:nvGraphicFramePr>
        <p:xfrm>
          <a:off x="2856270" y="1356433"/>
          <a:ext cx="5754329" cy="40808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364257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524D40EF-8EB7-4AC2-8FB2-4F95774B8A38}"/>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
        <p:nvSpPr>
          <p:cNvPr id="5" name="Titolo 4">
            <a:extLst>
              <a:ext uri="{FF2B5EF4-FFF2-40B4-BE49-F238E27FC236}">
                <a16:creationId xmlns:a16="http://schemas.microsoft.com/office/drawing/2014/main" id="{1BFF0B63-21D5-0FFC-33C4-64B6F6C6415B}"/>
              </a:ext>
            </a:extLst>
          </p:cNvPr>
          <p:cNvSpPr>
            <a:spLocks noGrp="1"/>
          </p:cNvSpPr>
          <p:nvPr>
            <p:ph type="title"/>
          </p:nvPr>
        </p:nvSpPr>
        <p:spPr>
          <a:xfrm>
            <a:off x="838200" y="365125"/>
            <a:ext cx="8866239" cy="1325563"/>
          </a:xfrm>
        </p:spPr>
        <p:txBody>
          <a:bodyPr/>
          <a:lstStyle/>
          <a:p>
            <a:r>
              <a:rPr lang="it-IT" dirty="0"/>
              <a:t>#22 a quanti carrelli della spesa corrisponde</a:t>
            </a:r>
            <a:br>
              <a:rPr lang="it-IT" dirty="0"/>
            </a:br>
            <a:r>
              <a:rPr lang="it-IT" dirty="0"/>
              <a:t>la perdita di potere di acquisto?</a:t>
            </a:r>
          </a:p>
        </p:txBody>
      </p:sp>
      <p:sp>
        <p:nvSpPr>
          <p:cNvPr id="3" name="Segnaposto contenuto 2">
            <a:extLst>
              <a:ext uri="{FF2B5EF4-FFF2-40B4-BE49-F238E27FC236}">
                <a16:creationId xmlns:a16="http://schemas.microsoft.com/office/drawing/2014/main" id="{F92599F4-8B5F-FAF1-B84D-CA23C3FE33F4}"/>
              </a:ext>
            </a:extLst>
          </p:cNvPr>
          <p:cNvSpPr>
            <a:spLocks noGrp="1"/>
          </p:cNvSpPr>
          <p:nvPr>
            <p:ph idx="1"/>
          </p:nvPr>
        </p:nvSpPr>
        <p:spPr>
          <a:xfrm>
            <a:off x="735061" y="1771086"/>
            <a:ext cx="10385223" cy="4613275"/>
          </a:xfrm>
        </p:spPr>
        <p:txBody>
          <a:bodyPr vert="horz" lIns="91440" tIns="45720" rIns="91440" bIns="45720" rtlCol="0" anchor="t">
            <a:noAutofit/>
          </a:bodyPr>
          <a:lstStyle/>
          <a:p>
            <a:pPr marL="0" indent="0">
              <a:buNone/>
            </a:pPr>
            <a:r>
              <a:rPr lang="it-IT" dirty="0">
                <a:solidFill>
                  <a:schemeClr val="accent5">
                    <a:lumMod val="75000"/>
                  </a:schemeClr>
                </a:solidFill>
                <a:latin typeface="Bebas Neue" panose="020B0606020202050201" pitchFamily="34" charset="77"/>
              </a:rPr>
              <a:t>Leggere la perdita di potere di acquisto: </a:t>
            </a:r>
            <a:r>
              <a:rPr lang="it-IT" sz="2000" dirty="0"/>
              <a:t>Per rendere comprensibile la perdita di potere d’acquisto dovuta soprattutto all’inflazione a doppia cifra del 2022, si è pensato di trasformare tale perdita in carrelli di spesa settimanali.</a:t>
            </a:r>
          </a:p>
          <a:p>
            <a:pPr marL="0" indent="0">
              <a:buNone/>
            </a:pPr>
            <a:r>
              <a:rPr lang="it-IT" dirty="0">
                <a:solidFill>
                  <a:schemeClr val="accent5">
                    <a:lumMod val="75000"/>
                  </a:schemeClr>
                </a:solidFill>
                <a:latin typeface="Bebas Neue" panose="020B0606020202050201" pitchFamily="34" charset="77"/>
              </a:rPr>
              <a:t>CARRELLO DI SPESA EQUIVALENTE: </a:t>
            </a:r>
            <a:r>
              <a:rPr lang="it-IT" sz="2000" dirty="0"/>
              <a:t>importo approssimativo in euro di spesa alimentare settimanale di una famiglia equivalente single,  come percentuale del consumo mensile di una famiglia (Istat, </a:t>
            </a:r>
            <a:r>
              <a:rPr lang="it-IT" sz="2000" i="1" dirty="0"/>
              <a:t>I consumi delle famiglie</a:t>
            </a:r>
            <a:r>
              <a:rPr lang="it-IT" sz="2000" dirty="0"/>
              <a:t>,2022). Per convenzione, si è stabilito </a:t>
            </a:r>
            <a:r>
              <a:rPr lang="it-IT" dirty="0">
                <a:solidFill>
                  <a:schemeClr val="accent5">
                    <a:lumMod val="75000"/>
                  </a:schemeClr>
                </a:solidFill>
                <a:latin typeface="Bebas Neue" panose="020B0606020202050201" pitchFamily="34" charset="77"/>
              </a:rPr>
              <a:t>il costo del carrello a 90 euro </a:t>
            </a:r>
            <a:r>
              <a:rPr lang="it-IT" sz="2000" dirty="0"/>
              <a:t>come passaggio da una famiglia media a una famiglia equivalente single (la spesa alimentare media di una coppia con un figlio si attesta a circa 120 euro settimanali, ricavati dalla indagine Istat 2022 sulla spesa per consumi ricalcolata per le sole spese alimentari: 2.625 x 18,4%=477 euro/4 sett.= 120 euro settimanali circa. La riduzione alla spesa di una famiglia equivalente single è stata effettuata sottraendo 15 euro a persona dal carrello settimanale, da cui l’importo di 90 euro settimanali. L’ipotesi, ovviamente, si riferisce ad una spesa mensile ripartita sulle 4 settimane, ed è comunque suscettibile di miglioramenti.</a:t>
            </a:r>
          </a:p>
          <a:p>
            <a:pPr marL="0" indent="0">
              <a:buNone/>
            </a:pPr>
            <a:r>
              <a:rPr lang="it-IT" dirty="0">
                <a:solidFill>
                  <a:schemeClr val="accent5">
                    <a:lumMod val="75000"/>
                  </a:schemeClr>
                </a:solidFill>
                <a:latin typeface="Bebas Neue" panose="020B0606020202050201" pitchFamily="34" charset="77"/>
              </a:rPr>
              <a:t>PREZZI COSTANTI: </a:t>
            </a:r>
            <a:r>
              <a:rPr lang="it-IT" sz="2000" dirty="0"/>
              <a:t>L’aumento dell’indice dei prezzi al consumo per famiglie di operai e impiegati dal gennaio 2019 al dicembre del 2002 è stato del </a:t>
            </a:r>
            <a:r>
              <a:rPr lang="it-IT" dirty="0">
                <a:solidFill>
                  <a:schemeClr val="accent5">
                    <a:lumMod val="75000"/>
                  </a:schemeClr>
                </a:solidFill>
                <a:latin typeface="Bebas Neue" panose="020B0606020202050201" pitchFamily="34" charset="77"/>
              </a:rPr>
              <a:t>15,6%</a:t>
            </a:r>
            <a:r>
              <a:rPr lang="it-IT" sz="2000" dirty="0"/>
              <a:t> (Istat, </a:t>
            </a:r>
            <a:r>
              <a:rPr lang="it-IT" sz="2000" i="1" dirty="0"/>
              <a:t>Rivaluta</a:t>
            </a:r>
            <a:r>
              <a:rPr lang="it-IT" sz="2000" dirty="0"/>
              <a:t>, sito online).</a:t>
            </a:r>
            <a:endParaRPr lang="it-IT" sz="2400" dirty="0"/>
          </a:p>
          <a:p>
            <a:pPr>
              <a:buFontTx/>
              <a:buChar char="-"/>
            </a:pPr>
            <a:endParaRPr lang="it-IT" sz="2800" dirty="0"/>
          </a:p>
          <a:p>
            <a:pPr>
              <a:buFontTx/>
              <a:buChar char="-"/>
            </a:pPr>
            <a:endParaRPr lang="it-IT" sz="2800" dirty="0"/>
          </a:p>
          <a:p>
            <a:pPr>
              <a:buFontTx/>
              <a:buChar char="-"/>
            </a:pPr>
            <a:endParaRPr lang="it-IT" sz="2800" dirty="0"/>
          </a:p>
          <a:p>
            <a:endParaRPr lang="it-IT" sz="2800" dirty="0"/>
          </a:p>
          <a:p>
            <a:endParaRPr lang="it-IT" sz="2800" dirty="0"/>
          </a:p>
          <a:p>
            <a:pPr marL="0" indent="0">
              <a:buNone/>
            </a:pPr>
            <a:endParaRPr lang="it-IT" sz="2800" dirty="0"/>
          </a:p>
        </p:txBody>
      </p:sp>
      <p:pic>
        <p:nvPicPr>
          <p:cNvPr id="2" name="Picture 2" descr="Statuto e Regolamenti - Acli">
            <a:extLst>
              <a:ext uri="{FF2B5EF4-FFF2-40B4-BE49-F238E27FC236}">
                <a16:creationId xmlns:a16="http://schemas.microsoft.com/office/drawing/2014/main" id="{3EA78ECA-A403-C4BE-AC08-D431D033EA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473639"/>
            <a:ext cx="1633412" cy="75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44931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A97DC8-1548-584D-806E-D9B544C27F8C}"/>
              </a:ext>
            </a:extLst>
          </p:cNvPr>
          <p:cNvSpPr>
            <a:spLocks noGrp="1"/>
          </p:cNvSpPr>
          <p:nvPr>
            <p:ph type="title"/>
          </p:nvPr>
        </p:nvSpPr>
        <p:spPr>
          <a:xfrm>
            <a:off x="731120" y="566258"/>
            <a:ext cx="8911687" cy="823008"/>
          </a:xfrm>
        </p:spPr>
        <p:txBody>
          <a:bodyPr>
            <a:normAutofit/>
          </a:bodyPr>
          <a:lstStyle/>
          <a:p>
            <a:r>
              <a:rPr lang="it-IT" sz="4800" dirty="0"/>
              <a:t>#23 LA COSTRUZIONE DEL PANEL ONFR </a:t>
            </a:r>
            <a:r>
              <a:rPr lang="it-IT" sz="4800" dirty="0" err="1"/>
              <a:t>acli</a:t>
            </a:r>
            <a:endParaRPr lang="it-IT" sz="4800" dirty="0"/>
          </a:p>
        </p:txBody>
      </p:sp>
      <p:sp>
        <p:nvSpPr>
          <p:cNvPr id="3" name="Segnaposto contenuto 2">
            <a:extLst>
              <a:ext uri="{FF2B5EF4-FFF2-40B4-BE49-F238E27FC236}">
                <a16:creationId xmlns:a16="http://schemas.microsoft.com/office/drawing/2014/main" id="{C58A513D-5619-1D4D-88E3-B27BA0EF3E8D}"/>
              </a:ext>
            </a:extLst>
          </p:cNvPr>
          <p:cNvSpPr>
            <a:spLocks noGrp="1"/>
          </p:cNvSpPr>
          <p:nvPr>
            <p:ph idx="1"/>
          </p:nvPr>
        </p:nvSpPr>
        <p:spPr>
          <a:xfrm>
            <a:off x="652462" y="1785310"/>
            <a:ext cx="11451048" cy="4677724"/>
          </a:xfrm>
        </p:spPr>
        <p:txBody>
          <a:bodyPr>
            <a:noAutofit/>
          </a:bodyPr>
          <a:lstStyle/>
          <a:p>
            <a:pPr marL="533400" indent="-533400">
              <a:buClr>
                <a:schemeClr val="accent5">
                  <a:lumMod val="75000"/>
                </a:schemeClr>
              </a:buClr>
              <a:buFont typeface="Font di sistema regolare"/>
              <a:buChar char="→"/>
            </a:pPr>
            <a:r>
              <a:rPr lang="it-IT" sz="3200" dirty="0"/>
              <a:t>Individuazione dei contribuenti che per quattro anni consecutivi hanno presentato il Mod. 730 tramite </a:t>
            </a:r>
            <a:r>
              <a:rPr lang="it-IT" sz="3200" dirty="0" err="1"/>
              <a:t>Caf</a:t>
            </a:r>
            <a:r>
              <a:rPr lang="it-IT" sz="3200" dirty="0"/>
              <a:t> Acli (</a:t>
            </a:r>
            <a:r>
              <a:rPr lang="it-IT" sz="3200" dirty="0" err="1">
                <a:solidFill>
                  <a:schemeClr val="accent5">
                    <a:lumMod val="75000"/>
                  </a:schemeClr>
                </a:solidFill>
                <a:latin typeface="Bebas Neue" panose="020B0606020202050201" pitchFamily="34" charset="77"/>
              </a:rPr>
              <a:t>Anonimizzazione</a:t>
            </a:r>
            <a:r>
              <a:rPr lang="it-IT" sz="3200" dirty="0"/>
              <a:t> + </a:t>
            </a:r>
            <a:r>
              <a:rPr lang="it-IT" sz="3200" dirty="0">
                <a:solidFill>
                  <a:schemeClr val="accent5">
                    <a:lumMod val="75000"/>
                  </a:schemeClr>
                </a:solidFill>
                <a:latin typeface="Bebas Neue" panose="020B0606020202050201" pitchFamily="34" charset="77"/>
              </a:rPr>
              <a:t>Record linkage</a:t>
            </a:r>
            <a:r>
              <a:rPr lang="it-IT" sz="3200" dirty="0"/>
              <a:t>)</a:t>
            </a:r>
          </a:p>
          <a:p>
            <a:pPr marL="533400" indent="-533400">
              <a:buClr>
                <a:schemeClr val="accent5">
                  <a:lumMod val="75000"/>
                </a:schemeClr>
              </a:buClr>
              <a:buFont typeface="Font di sistema regolare"/>
              <a:buChar char="→"/>
            </a:pPr>
            <a:r>
              <a:rPr lang="it-IT" sz="3200" dirty="0"/>
              <a:t>Standardizzazione della </a:t>
            </a:r>
            <a:r>
              <a:rPr lang="it-IT" sz="3200" dirty="0">
                <a:solidFill>
                  <a:schemeClr val="accent5">
                    <a:lumMod val="75000"/>
                  </a:schemeClr>
                </a:solidFill>
                <a:latin typeface="Bebas Neue" panose="020B0606020202050201" pitchFamily="34" charset="77"/>
              </a:rPr>
              <a:t>struttura del mod. 730</a:t>
            </a:r>
          </a:p>
          <a:p>
            <a:pPr marL="533400" indent="-533400">
              <a:buClr>
                <a:schemeClr val="accent5">
                  <a:lumMod val="75000"/>
                </a:schemeClr>
              </a:buClr>
              <a:buFont typeface="Font di sistema regolare"/>
              <a:buChar char="→"/>
            </a:pPr>
            <a:r>
              <a:rPr lang="it-IT" sz="3200" dirty="0"/>
              <a:t>Passaggio da redditi individuali  a </a:t>
            </a:r>
            <a:r>
              <a:rPr lang="it-IT" sz="3200" dirty="0">
                <a:solidFill>
                  <a:schemeClr val="accent5">
                    <a:lumMod val="75000"/>
                  </a:schemeClr>
                </a:solidFill>
                <a:latin typeface="Bebas Neue" panose="020B0606020202050201" pitchFamily="34" charset="77"/>
              </a:rPr>
              <a:t>redditi familiari equivalenti e a valore costante</a:t>
            </a:r>
          </a:p>
          <a:p>
            <a:pPr marL="533400" indent="-533400">
              <a:buClr>
                <a:schemeClr val="accent5">
                  <a:lumMod val="75000"/>
                </a:schemeClr>
              </a:buClr>
              <a:buFont typeface="Font di sistema regolare"/>
              <a:buChar char="→"/>
            </a:pPr>
            <a:r>
              <a:rPr lang="it-IT" sz="3200" dirty="0"/>
              <a:t>Confronto </a:t>
            </a:r>
            <a:r>
              <a:rPr lang="it-IT" sz="3200" dirty="0">
                <a:solidFill>
                  <a:schemeClr val="accent5">
                    <a:lumMod val="75000"/>
                  </a:schemeClr>
                </a:solidFill>
                <a:latin typeface="Bebas Neue" panose="020B0606020202050201" pitchFamily="34" charset="77"/>
              </a:rPr>
              <a:t>«curva dei redditi»</a:t>
            </a:r>
            <a:r>
              <a:rPr lang="it-IT" sz="3200" dirty="0"/>
              <a:t> CAF ACLI – MEF, per una corretta comprensione dell’analisi</a:t>
            </a:r>
          </a:p>
          <a:p>
            <a:pPr marL="533400" indent="-533400">
              <a:buClr>
                <a:schemeClr val="accent5">
                  <a:lumMod val="75000"/>
                </a:schemeClr>
              </a:buClr>
              <a:buFont typeface="Font di sistema regolare"/>
              <a:buChar char="→"/>
            </a:pPr>
            <a:r>
              <a:rPr lang="it-IT" sz="3200" dirty="0"/>
              <a:t>Costruzione del </a:t>
            </a:r>
            <a:r>
              <a:rPr lang="it-IT" sz="3200" dirty="0">
                <a:solidFill>
                  <a:schemeClr val="accent5">
                    <a:lumMod val="75000"/>
                  </a:schemeClr>
                </a:solidFill>
                <a:latin typeface="Bebas Neue" panose="020B0606020202050201" pitchFamily="34" charset="77"/>
              </a:rPr>
              <a:t>carrello di spesa </a:t>
            </a:r>
            <a:r>
              <a:rPr lang="it-IT" sz="3200" dirty="0"/>
              <a:t>su elaborazione dati Istat indagine consumi delle famiglie</a:t>
            </a:r>
          </a:p>
        </p:txBody>
      </p:sp>
      <p:sp>
        <p:nvSpPr>
          <p:cNvPr id="4" name="Segnaposto numero diapositiva 3">
            <a:extLst>
              <a:ext uri="{FF2B5EF4-FFF2-40B4-BE49-F238E27FC236}">
                <a16:creationId xmlns:a16="http://schemas.microsoft.com/office/drawing/2014/main" id="{A8963FF6-D625-1B41-8C12-A678CD8C50FF}"/>
              </a:ext>
            </a:extLst>
          </p:cNvPr>
          <p:cNvSpPr>
            <a:spLocks noGrp="1"/>
          </p:cNvSpPr>
          <p:nvPr>
            <p:ph type="sldNum" sz="quarter" idx="12"/>
          </p:nvPr>
        </p:nvSpPr>
        <p:spPr/>
        <p:txBody>
          <a:bodyPr/>
          <a:lstStyle/>
          <a:p>
            <a:fld id="{D57F1E4F-1CFF-5643-939E-217C01CDF565}" type="slidenum">
              <a:rPr lang="en-US" smtClean="0"/>
              <a:pPr/>
              <a:t>23</a:t>
            </a:fld>
            <a:endParaRPr lang="en-US" dirty="0"/>
          </a:p>
        </p:txBody>
      </p:sp>
      <p:pic>
        <p:nvPicPr>
          <p:cNvPr id="5" name="Picture 2" descr="Statuto e Regolamenti - Acli">
            <a:extLst>
              <a:ext uri="{FF2B5EF4-FFF2-40B4-BE49-F238E27FC236}">
                <a16:creationId xmlns:a16="http://schemas.microsoft.com/office/drawing/2014/main" id="{043269BC-6D5C-23DB-0016-90568E5D63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4405" y="548600"/>
            <a:ext cx="1633412" cy="75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59913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C3F4F-0FF0-0A5D-3478-3F5A15F0EB0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8E70A80-7DE9-5DBC-FCD6-04D53C87DEC3}"/>
              </a:ext>
            </a:extLst>
          </p:cNvPr>
          <p:cNvSpPr>
            <a:spLocks noGrp="1"/>
          </p:cNvSpPr>
          <p:nvPr>
            <p:ph type="title"/>
          </p:nvPr>
        </p:nvSpPr>
        <p:spPr>
          <a:xfrm>
            <a:off x="554182" y="337063"/>
            <a:ext cx="11061429" cy="846574"/>
          </a:xfrm>
        </p:spPr>
        <p:txBody>
          <a:bodyPr>
            <a:normAutofit/>
          </a:bodyPr>
          <a:lstStyle/>
          <a:p>
            <a:r>
              <a:rPr lang="it-IT" sz="4800" dirty="0"/>
              <a:t>#24                                     IN SINTESI</a:t>
            </a:r>
          </a:p>
        </p:txBody>
      </p:sp>
      <p:sp>
        <p:nvSpPr>
          <p:cNvPr id="3" name="Segnaposto contenuto 2">
            <a:extLst>
              <a:ext uri="{FF2B5EF4-FFF2-40B4-BE49-F238E27FC236}">
                <a16:creationId xmlns:a16="http://schemas.microsoft.com/office/drawing/2014/main" id="{D7BC2060-C486-72F4-069C-E2C359BAE991}"/>
              </a:ext>
            </a:extLst>
          </p:cNvPr>
          <p:cNvSpPr>
            <a:spLocks noGrp="1"/>
          </p:cNvSpPr>
          <p:nvPr>
            <p:ph idx="1"/>
          </p:nvPr>
        </p:nvSpPr>
        <p:spPr>
          <a:xfrm>
            <a:off x="157316" y="1005974"/>
            <a:ext cx="11877367" cy="5650441"/>
          </a:xfrm>
        </p:spPr>
        <p:txBody>
          <a:bodyPr vert="horz" lIns="91440" tIns="45720" rIns="91440" bIns="45720" rtlCol="0" anchor="t">
            <a:noAutofit/>
          </a:bodyPr>
          <a:lstStyle/>
          <a:p>
            <a:pPr marL="889000" indent="-889000">
              <a:lnSpc>
                <a:spcPct val="100000"/>
              </a:lnSpc>
              <a:spcBef>
                <a:spcPts val="600"/>
              </a:spcBef>
              <a:buClr>
                <a:schemeClr val="accent5">
                  <a:lumMod val="75000"/>
                </a:schemeClr>
              </a:buClr>
              <a:buSzPct val="100000"/>
              <a:buFont typeface="Font di sistema regolare"/>
              <a:buChar char="→"/>
            </a:pPr>
            <a:r>
              <a:rPr lang="it-IT" sz="3600" dirty="0">
                <a:solidFill>
                  <a:schemeClr val="accent5">
                    <a:lumMod val="75000"/>
                  </a:schemeClr>
                </a:solidFill>
                <a:latin typeface="Bebas Neue" panose="020B0606020202050201" pitchFamily="34" charset="77"/>
                <a:ea typeface="+mj-ea"/>
                <a:cs typeface="+mj-cs"/>
              </a:rPr>
              <a:t>Oltre 600.000 FAMIGLIE </a:t>
            </a:r>
            <a:r>
              <a:rPr lang="it-IT" sz="3200" dirty="0"/>
              <a:t>seguite negli ultimi 4 anni;</a:t>
            </a:r>
          </a:p>
          <a:p>
            <a:pPr marL="889000" indent="-889000">
              <a:lnSpc>
                <a:spcPct val="100000"/>
              </a:lnSpc>
              <a:spcBef>
                <a:spcPts val="600"/>
              </a:spcBef>
              <a:buClr>
                <a:schemeClr val="accent5">
                  <a:lumMod val="75000"/>
                </a:schemeClr>
              </a:buClr>
              <a:buSzPct val="100000"/>
              <a:buFont typeface="Font di sistema regolare"/>
              <a:buChar char="→"/>
            </a:pPr>
            <a:r>
              <a:rPr lang="it-IT" sz="3600" dirty="0">
                <a:solidFill>
                  <a:schemeClr val="accent5">
                    <a:lumMod val="75000"/>
                  </a:schemeClr>
                </a:solidFill>
                <a:latin typeface="Bebas Neue" panose="020B0606020202050201" pitchFamily="34" charset="77"/>
                <a:ea typeface="+mj-ea"/>
                <a:cs typeface="+mj-cs"/>
              </a:rPr>
              <a:t>L’80% DELLE FAMIGLIE </a:t>
            </a:r>
            <a:r>
              <a:rPr lang="it-IT" sz="3200" dirty="0"/>
              <a:t>dei dichiaranti del panel ha perso potere d’acquisto, dai 4 agli 8 carrelli di spesa annui;</a:t>
            </a:r>
          </a:p>
          <a:p>
            <a:pPr marL="889000" indent="-889000">
              <a:lnSpc>
                <a:spcPct val="100000"/>
              </a:lnSpc>
              <a:spcBef>
                <a:spcPts val="600"/>
              </a:spcBef>
              <a:buClr>
                <a:schemeClr val="accent5">
                  <a:lumMod val="75000"/>
                </a:schemeClr>
              </a:buClr>
              <a:buSzPct val="100000"/>
              <a:buFont typeface="Font di sistema regolare"/>
              <a:buChar char="→"/>
            </a:pPr>
            <a:r>
              <a:rPr lang="it-IT" sz="3600" dirty="0">
                <a:solidFill>
                  <a:schemeClr val="accent5">
                    <a:lumMod val="75000"/>
                  </a:schemeClr>
                </a:solidFill>
                <a:latin typeface="Bebas Neue" panose="020B0606020202050201" pitchFamily="34" charset="77"/>
                <a:ea typeface="+mj-ea"/>
                <a:cs typeface="+mj-cs"/>
              </a:rPr>
              <a:t>1.065€ </a:t>
            </a:r>
            <a:r>
              <a:rPr lang="it-IT" sz="3200" dirty="0"/>
              <a:t>è stato l’aumento medio degli interessi sui </a:t>
            </a:r>
            <a:r>
              <a:rPr lang="it-IT" sz="3600" dirty="0">
                <a:solidFill>
                  <a:schemeClr val="accent5">
                    <a:lumMod val="75000"/>
                  </a:schemeClr>
                </a:solidFill>
                <a:latin typeface="Bebas Neue" panose="020B0606020202050201" pitchFamily="34" charset="77"/>
                <a:ea typeface="+mj-ea"/>
                <a:cs typeface="+mj-cs"/>
              </a:rPr>
              <a:t>NUOVI</a:t>
            </a:r>
            <a:r>
              <a:rPr lang="it-IT" sz="3200" dirty="0"/>
              <a:t> </a:t>
            </a:r>
            <a:r>
              <a:rPr lang="it-IT" sz="3600" dirty="0">
                <a:solidFill>
                  <a:schemeClr val="accent5">
                    <a:lumMod val="75000"/>
                  </a:schemeClr>
                </a:solidFill>
                <a:latin typeface="Bebas Neue" panose="020B0606020202050201" pitchFamily="34" charset="77"/>
                <a:ea typeface="+mj-ea"/>
                <a:cs typeface="+mj-cs"/>
              </a:rPr>
              <a:t>MUTUI ABITATIVI </a:t>
            </a:r>
            <a:r>
              <a:rPr lang="it-IT" sz="3200" dirty="0"/>
              <a:t>(2020-2022)</a:t>
            </a:r>
          </a:p>
          <a:p>
            <a:pPr marL="889000" indent="-889000">
              <a:lnSpc>
                <a:spcPct val="100000"/>
              </a:lnSpc>
              <a:spcBef>
                <a:spcPts val="600"/>
              </a:spcBef>
              <a:buClr>
                <a:schemeClr val="accent5">
                  <a:lumMod val="75000"/>
                </a:schemeClr>
              </a:buClr>
              <a:buSzPct val="100000"/>
              <a:buFont typeface="Font di sistema regolare"/>
              <a:buChar char="→"/>
            </a:pPr>
            <a:r>
              <a:rPr lang="it-IT" sz="3600" dirty="0">
                <a:solidFill>
                  <a:schemeClr val="accent5">
                    <a:lumMod val="75000"/>
                  </a:schemeClr>
                </a:solidFill>
                <a:latin typeface="Bebas Neue" panose="020B0606020202050201" pitchFamily="34" charset="77"/>
                <a:ea typeface="+mj-ea"/>
                <a:cs typeface="+mj-cs"/>
              </a:rPr>
              <a:t>Solamente il 20% </a:t>
            </a:r>
            <a:r>
              <a:rPr lang="it-IT" sz="3200" dirty="0"/>
              <a:t>delle famiglie con figli detrae spese per attività sportiva dilettantistica</a:t>
            </a:r>
          </a:p>
          <a:p>
            <a:pPr marL="889000" indent="-889000">
              <a:lnSpc>
                <a:spcPct val="100000"/>
              </a:lnSpc>
              <a:spcBef>
                <a:spcPts val="600"/>
              </a:spcBef>
              <a:buClr>
                <a:schemeClr val="accent5">
                  <a:lumMod val="75000"/>
                </a:schemeClr>
              </a:buClr>
              <a:buSzPct val="100000"/>
              <a:buFont typeface="Font di sistema regolare"/>
              <a:buChar char="→"/>
            </a:pPr>
            <a:r>
              <a:rPr lang="it-IT" sz="3600" dirty="0">
                <a:solidFill>
                  <a:schemeClr val="accent5">
                    <a:lumMod val="75000"/>
                  </a:schemeClr>
                </a:solidFill>
                <a:latin typeface="Bebas Neue" panose="020B0606020202050201" pitchFamily="34" charset="77"/>
                <a:ea typeface="+mj-ea"/>
                <a:cs typeface="+mj-cs"/>
              </a:rPr>
              <a:t>Le famiglie in povertà </a:t>
            </a:r>
            <a:r>
              <a:rPr lang="it-IT" sz="3200" dirty="0"/>
              <a:t>relativa salgono dall’8,2% al 9,8% in tre anni</a:t>
            </a:r>
          </a:p>
          <a:p>
            <a:pPr marL="889000" indent="-889000">
              <a:lnSpc>
                <a:spcPct val="100000"/>
              </a:lnSpc>
              <a:spcBef>
                <a:spcPts val="600"/>
              </a:spcBef>
              <a:buClr>
                <a:schemeClr val="accent5">
                  <a:lumMod val="75000"/>
                </a:schemeClr>
              </a:buClr>
              <a:buSzPct val="100000"/>
              <a:buFont typeface="Font di sistema regolare"/>
              <a:buChar char="→"/>
            </a:pPr>
            <a:r>
              <a:rPr lang="it-IT" sz="3600" dirty="0">
                <a:solidFill>
                  <a:schemeClr val="accent5">
                    <a:lumMod val="75000"/>
                  </a:schemeClr>
                </a:solidFill>
                <a:latin typeface="Bebas Neue" panose="020B0606020202050201" pitchFamily="34" charset="77"/>
                <a:ea typeface="+mj-ea"/>
                <a:cs typeface="+mj-cs"/>
              </a:rPr>
              <a:t>L’11% degli anziani soli </a:t>
            </a:r>
            <a:r>
              <a:rPr lang="it-IT" sz="3200" dirty="0"/>
              <a:t>è sotto soglia di povertà relativa </a:t>
            </a:r>
          </a:p>
          <a:p>
            <a:pPr marL="889000" indent="-889000">
              <a:lnSpc>
                <a:spcPct val="100000"/>
              </a:lnSpc>
              <a:spcBef>
                <a:spcPts val="600"/>
              </a:spcBef>
              <a:buClr>
                <a:schemeClr val="accent5">
                  <a:lumMod val="75000"/>
                </a:schemeClr>
              </a:buClr>
              <a:buSzPct val="100000"/>
              <a:buFont typeface="Font di sistema regolare"/>
              <a:buChar char="→"/>
            </a:pPr>
            <a:r>
              <a:rPr lang="it-IT" sz="3200" dirty="0"/>
              <a:t>Per ogni anziano solo in povertà vi sono </a:t>
            </a:r>
            <a:r>
              <a:rPr lang="it-IT" sz="3600" dirty="0">
                <a:solidFill>
                  <a:schemeClr val="accent5">
                    <a:lumMod val="75000"/>
                  </a:schemeClr>
                </a:solidFill>
                <a:latin typeface="Bebas Neue" panose="020B0606020202050201" pitchFamily="34" charset="77"/>
                <a:ea typeface="+mj-ea"/>
                <a:cs typeface="+mj-cs"/>
              </a:rPr>
              <a:t>6 donne sole in povertà</a:t>
            </a:r>
          </a:p>
        </p:txBody>
      </p:sp>
      <p:sp>
        <p:nvSpPr>
          <p:cNvPr id="4" name="Segnaposto numero diapositiva 3">
            <a:extLst>
              <a:ext uri="{FF2B5EF4-FFF2-40B4-BE49-F238E27FC236}">
                <a16:creationId xmlns:a16="http://schemas.microsoft.com/office/drawing/2014/main" id="{E4213B6D-19A2-D15C-1402-FF25EFF3D04E}"/>
              </a:ext>
            </a:extLst>
          </p:cNvPr>
          <p:cNvSpPr>
            <a:spLocks noGrp="1"/>
          </p:cNvSpPr>
          <p:nvPr>
            <p:ph type="sldNum" sz="quarter" idx="12"/>
          </p:nvPr>
        </p:nvSpPr>
        <p:spPr/>
        <p:txBody>
          <a:bodyPr/>
          <a:lstStyle/>
          <a:p>
            <a:fld id="{D57F1E4F-1CFF-5643-939E-217C01CDF565}" type="slidenum">
              <a:rPr lang="en-US" smtClean="0"/>
              <a:pPr/>
              <a:t>24</a:t>
            </a:fld>
            <a:endParaRPr lang="en-US" dirty="0"/>
          </a:p>
        </p:txBody>
      </p:sp>
      <p:pic>
        <p:nvPicPr>
          <p:cNvPr id="5" name="Picture 2" descr="Statuto e Regolamenti - Acli">
            <a:extLst>
              <a:ext uri="{FF2B5EF4-FFF2-40B4-BE49-F238E27FC236}">
                <a16:creationId xmlns:a16="http://schemas.microsoft.com/office/drawing/2014/main" id="{90824C6B-7A29-9510-8578-063DF1D733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13289" y="201585"/>
            <a:ext cx="2024529" cy="937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05192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5C4B8-6252-6B62-1A14-912A2756490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2839A2D-CCFD-0F8D-9E8D-B1E07FF80D36}"/>
              </a:ext>
            </a:extLst>
          </p:cNvPr>
          <p:cNvSpPr>
            <a:spLocks noGrp="1"/>
          </p:cNvSpPr>
          <p:nvPr>
            <p:ph type="ctrTitle"/>
          </p:nvPr>
        </p:nvSpPr>
        <p:spPr>
          <a:xfrm>
            <a:off x="1577504" y="2938284"/>
            <a:ext cx="9036992" cy="1199877"/>
          </a:xfrm>
          <a:noFill/>
        </p:spPr>
        <p:txBody>
          <a:bodyPr>
            <a:noAutofit/>
          </a:bodyPr>
          <a:lstStyle/>
          <a:p>
            <a:r>
              <a:rPr lang="it-IT" sz="6600" dirty="0">
                <a:ea typeface="Segoe UI Black" pitchFamily="34" charset="0"/>
                <a:cs typeface="Aharoni" panose="020B0604020202020204" pitchFamily="2" charset="-79"/>
              </a:rPr>
              <a:t>GRAZIE PER L’ATTENZIONE</a:t>
            </a:r>
            <a:endParaRPr lang="it-IT" sz="2400" dirty="0">
              <a:ea typeface="+mn-ea"/>
              <a:cs typeface="+mn-cs"/>
            </a:endParaRPr>
          </a:p>
        </p:txBody>
      </p:sp>
      <p:pic>
        <p:nvPicPr>
          <p:cNvPr id="6" name="Immagine 5" descr="Immagine che contiene clipart&#10;&#10;Descrizione generata con affidabilità elevata">
            <a:extLst>
              <a:ext uri="{FF2B5EF4-FFF2-40B4-BE49-F238E27FC236}">
                <a16:creationId xmlns:a16="http://schemas.microsoft.com/office/drawing/2014/main" id="{A13F47E4-46C3-18C3-48E1-BA2E15AA887C}"/>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9073594" y="444940"/>
            <a:ext cx="2941841" cy="1110390"/>
          </a:xfrm>
          <a:prstGeom prst="rect">
            <a:avLst/>
          </a:prstGeom>
        </p:spPr>
      </p:pic>
      <p:pic>
        <p:nvPicPr>
          <p:cNvPr id="9" name="Immagine 8">
            <a:extLst>
              <a:ext uri="{FF2B5EF4-FFF2-40B4-BE49-F238E27FC236}">
                <a16:creationId xmlns:a16="http://schemas.microsoft.com/office/drawing/2014/main" id="{BCF4C4D1-E054-A997-5F66-205280FFA29D}"/>
              </a:ext>
            </a:extLst>
          </p:cNvPr>
          <p:cNvPicPr>
            <a:picLocks noChangeAspect="1"/>
          </p:cNvPicPr>
          <p:nvPr/>
        </p:nvPicPr>
        <p:blipFill>
          <a:blip r:embed="rId3"/>
          <a:stretch>
            <a:fillRect/>
          </a:stretch>
        </p:blipFill>
        <p:spPr>
          <a:xfrm>
            <a:off x="677754" y="335694"/>
            <a:ext cx="1298530" cy="1565874"/>
          </a:xfrm>
          <a:prstGeom prst="rect">
            <a:avLst/>
          </a:prstGeom>
        </p:spPr>
      </p:pic>
      <p:pic>
        <p:nvPicPr>
          <p:cNvPr id="1026" name="Picture 2" descr="Statuto e Regolamenti - Acli">
            <a:extLst>
              <a:ext uri="{FF2B5EF4-FFF2-40B4-BE49-F238E27FC236}">
                <a16:creationId xmlns:a16="http://schemas.microsoft.com/office/drawing/2014/main" id="{7CEAC56F-BF38-E8F5-BB35-661E92C591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488037"/>
            <a:ext cx="2470199" cy="1143411"/>
          </a:xfrm>
          <a:prstGeom prst="rect">
            <a:avLst/>
          </a:prstGeom>
          <a:noFill/>
          <a:extLst>
            <a:ext uri="{909E8E84-426E-40DD-AFC4-6F175D3DCCD1}">
              <a14:hiddenFill xmlns:a14="http://schemas.microsoft.com/office/drawing/2010/main">
                <a:solidFill>
                  <a:srgbClr val="FFFFFF"/>
                </a:solidFill>
              </a14:hiddenFill>
            </a:ext>
          </a:extLst>
        </p:spPr>
      </p:pic>
      <p:sp>
        <p:nvSpPr>
          <p:cNvPr id="5" name="Sottotitolo 4">
            <a:extLst>
              <a:ext uri="{FF2B5EF4-FFF2-40B4-BE49-F238E27FC236}">
                <a16:creationId xmlns:a16="http://schemas.microsoft.com/office/drawing/2014/main" id="{A6BB8A2C-4FF8-9C89-E304-0F214B0B1495}"/>
              </a:ext>
            </a:extLst>
          </p:cNvPr>
          <p:cNvSpPr>
            <a:spLocks noGrp="1"/>
          </p:cNvSpPr>
          <p:nvPr>
            <p:ph type="subTitle" idx="1"/>
          </p:nvPr>
        </p:nvSpPr>
        <p:spPr>
          <a:xfrm>
            <a:off x="1524000" y="6028518"/>
            <a:ext cx="9144000" cy="480680"/>
          </a:xfrm>
        </p:spPr>
        <p:txBody>
          <a:bodyPr>
            <a:normAutofit/>
          </a:bodyPr>
          <a:lstStyle/>
          <a:p>
            <a:r>
              <a:rPr lang="it-IT" sz="1800" dirty="0">
                <a:latin typeface="Calibri Light" panose="020F0302020204030204" pitchFamily="34" charset="0"/>
                <a:cs typeface="Calibri Light" panose="020F0302020204030204" pitchFamily="34" charset="0"/>
              </a:rPr>
              <a:t>Roma, Hotel Nazionale, 21 febbraio 2024</a:t>
            </a:r>
          </a:p>
        </p:txBody>
      </p:sp>
      <p:sp>
        <p:nvSpPr>
          <p:cNvPr id="3" name="Sottotitolo 4">
            <a:extLst>
              <a:ext uri="{FF2B5EF4-FFF2-40B4-BE49-F238E27FC236}">
                <a16:creationId xmlns:a16="http://schemas.microsoft.com/office/drawing/2014/main" id="{757D02C6-F4CC-424A-122A-BA832BB5759A}"/>
              </a:ext>
            </a:extLst>
          </p:cNvPr>
          <p:cNvSpPr txBox="1">
            <a:spLocks/>
          </p:cNvSpPr>
          <p:nvPr/>
        </p:nvSpPr>
        <p:spPr>
          <a:xfrm>
            <a:off x="1577504" y="4169002"/>
            <a:ext cx="9144000" cy="4806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j-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i="1" dirty="0">
                <a:latin typeface="Calibri Light" panose="020F0302020204030204" pitchFamily="34" charset="0"/>
                <a:cs typeface="Calibri Light" panose="020F0302020204030204" pitchFamily="34" charset="0"/>
              </a:rPr>
              <a:t>Enrico </a:t>
            </a:r>
            <a:r>
              <a:rPr lang="it-IT" sz="2000" i="1" dirty="0" err="1">
                <a:latin typeface="Calibri Light" panose="020F0302020204030204" pitchFamily="34" charset="0"/>
                <a:cs typeface="Calibri Light" panose="020F0302020204030204" pitchFamily="34" charset="0"/>
              </a:rPr>
              <a:t>Bagozzi</a:t>
            </a:r>
            <a:r>
              <a:rPr lang="it-IT" sz="2000" i="1" dirty="0">
                <a:latin typeface="Calibri Light" panose="020F0302020204030204" pitchFamily="34" charset="0"/>
                <a:cs typeface="Calibri Light" panose="020F0302020204030204" pitchFamily="34" charset="0"/>
              </a:rPr>
              <a:t>, Alessandro Serini, Gianfranco Zucca</a:t>
            </a:r>
          </a:p>
        </p:txBody>
      </p:sp>
      <p:pic>
        <p:nvPicPr>
          <p:cNvPr id="4" name="Immagine 3">
            <a:extLst>
              <a:ext uri="{FF2B5EF4-FFF2-40B4-BE49-F238E27FC236}">
                <a16:creationId xmlns:a16="http://schemas.microsoft.com/office/drawing/2014/main" id="{F0257A9E-A338-217E-D015-5573C3A702D4}"/>
              </a:ext>
            </a:extLst>
          </p:cNvPr>
          <p:cNvPicPr>
            <a:picLocks noChangeAspect="1"/>
          </p:cNvPicPr>
          <p:nvPr/>
        </p:nvPicPr>
        <p:blipFill rotWithShape="1">
          <a:blip r:embed="rId5"/>
          <a:srcRect l="21765" t="23573" r="20161" b="31795"/>
          <a:stretch/>
        </p:blipFill>
        <p:spPr>
          <a:xfrm>
            <a:off x="2884226" y="407761"/>
            <a:ext cx="1936960" cy="1364037"/>
          </a:xfrm>
          <a:prstGeom prst="rect">
            <a:avLst/>
          </a:prstGeom>
        </p:spPr>
      </p:pic>
      <p:sp>
        <p:nvSpPr>
          <p:cNvPr id="8" name="CasellaDiTesto 7">
            <a:extLst>
              <a:ext uri="{FF2B5EF4-FFF2-40B4-BE49-F238E27FC236}">
                <a16:creationId xmlns:a16="http://schemas.microsoft.com/office/drawing/2014/main" id="{618403C5-91AF-B8C2-3AC8-5B23A842084B}"/>
              </a:ext>
            </a:extLst>
          </p:cNvPr>
          <p:cNvSpPr txBox="1"/>
          <p:nvPr/>
        </p:nvSpPr>
        <p:spPr>
          <a:xfrm>
            <a:off x="10741169" y="5903564"/>
            <a:ext cx="1299899" cy="707886"/>
          </a:xfrm>
          <a:prstGeom prst="rect">
            <a:avLst/>
          </a:prstGeom>
          <a:noFill/>
        </p:spPr>
        <p:txBody>
          <a:bodyPr wrap="square">
            <a:spAutoFit/>
          </a:bodyPr>
          <a:lstStyle/>
          <a:p>
            <a:r>
              <a:rPr lang="it-IT" sz="4000" dirty="0">
                <a:solidFill>
                  <a:schemeClr val="accent5">
                    <a:lumMod val="75000"/>
                  </a:schemeClr>
                </a:solidFill>
                <a:latin typeface="Bebas Neue" panose="020B0606020202050201" pitchFamily="34" charset="77"/>
                <a:ea typeface="Segoe UI Black" pitchFamily="34" charset="0"/>
                <a:cs typeface="Aharoni" panose="020B0604020202020204" pitchFamily="2" charset="-79"/>
              </a:rPr>
              <a:t>#25</a:t>
            </a:r>
            <a:r>
              <a:rPr lang="it-IT" sz="4000" dirty="0"/>
              <a:t> </a:t>
            </a:r>
          </a:p>
        </p:txBody>
      </p:sp>
    </p:spTree>
    <p:extLst>
      <p:ext uri="{BB962C8B-B14F-4D97-AF65-F5344CB8AC3E}">
        <p14:creationId xmlns:p14="http://schemas.microsoft.com/office/powerpoint/2010/main" val="3903181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177B60-7AB8-4E0F-9199-A39EED221D6D}"/>
              </a:ext>
            </a:extLst>
          </p:cNvPr>
          <p:cNvSpPr>
            <a:spLocks noGrp="1"/>
          </p:cNvSpPr>
          <p:nvPr>
            <p:ph type="title"/>
          </p:nvPr>
        </p:nvSpPr>
        <p:spPr>
          <a:xfrm>
            <a:off x="687388" y="319309"/>
            <a:ext cx="8911687" cy="1280890"/>
          </a:xfrm>
        </p:spPr>
        <p:txBody>
          <a:bodyPr>
            <a:normAutofit/>
          </a:bodyPr>
          <a:lstStyle/>
          <a:p>
            <a:r>
              <a:rPr lang="it-IT" sz="4800" dirty="0"/>
              <a:t>#03 Punti di forza dell’ONRF</a:t>
            </a:r>
          </a:p>
        </p:txBody>
      </p:sp>
      <p:sp>
        <p:nvSpPr>
          <p:cNvPr id="3" name="Segnaposto contenuto 2">
            <a:extLst>
              <a:ext uri="{FF2B5EF4-FFF2-40B4-BE49-F238E27FC236}">
                <a16:creationId xmlns:a16="http://schemas.microsoft.com/office/drawing/2014/main" id="{78F0E1A6-69E3-47C3-8038-72DD41185E82}"/>
              </a:ext>
            </a:extLst>
          </p:cNvPr>
          <p:cNvSpPr>
            <a:spLocks noGrp="1"/>
          </p:cNvSpPr>
          <p:nvPr>
            <p:ph idx="1"/>
          </p:nvPr>
        </p:nvSpPr>
        <p:spPr>
          <a:xfrm>
            <a:off x="88491" y="1311496"/>
            <a:ext cx="11973232" cy="4295705"/>
          </a:xfrm>
        </p:spPr>
        <p:txBody>
          <a:bodyPr>
            <a:normAutofit fontScale="77500" lnSpcReduction="20000"/>
          </a:bodyPr>
          <a:lstStyle/>
          <a:p>
            <a:pPr marL="0" indent="0">
              <a:buNone/>
            </a:pPr>
            <a:endParaRPr lang="it-IT" sz="4300" dirty="0">
              <a:solidFill>
                <a:schemeClr val="accent5">
                  <a:lumMod val="75000"/>
                </a:schemeClr>
              </a:solidFill>
              <a:latin typeface="Bebas Neue" panose="020B0606020202050201" pitchFamily="34" charset="77"/>
            </a:endParaRPr>
          </a:p>
          <a:p>
            <a:pPr marL="0" indent="0">
              <a:buNone/>
            </a:pPr>
            <a:r>
              <a:rPr lang="it-IT" sz="4300" dirty="0">
                <a:solidFill>
                  <a:schemeClr val="accent5">
                    <a:lumMod val="75000"/>
                  </a:schemeClr>
                </a:solidFill>
                <a:latin typeface="Bebas Neue" panose="020B0606020202050201" pitchFamily="34" charset="77"/>
              </a:rPr>
              <a:t>Fonte ufficiale dei redditi</a:t>
            </a:r>
          </a:p>
          <a:p>
            <a:pPr marL="0" indent="0">
              <a:buNone/>
            </a:pPr>
            <a:r>
              <a:rPr lang="it-IT" sz="3100" dirty="0"/>
              <a:t>Indagine basata su un ampio campione anonimo di dichiarazioni dei redditi mod.730 (NO autodichiarazioni)</a:t>
            </a:r>
          </a:p>
          <a:p>
            <a:pPr marL="0" indent="0">
              <a:buNone/>
            </a:pPr>
            <a:endParaRPr lang="it-IT" sz="1000" dirty="0"/>
          </a:p>
          <a:p>
            <a:pPr marL="0" indent="0">
              <a:buNone/>
            </a:pPr>
            <a:r>
              <a:rPr lang="it-IT" sz="4300" dirty="0">
                <a:solidFill>
                  <a:schemeClr val="accent5">
                    <a:lumMod val="75000"/>
                  </a:schemeClr>
                </a:solidFill>
                <a:latin typeface="Bebas Neue" panose="020B0606020202050201" pitchFamily="34" charset="77"/>
              </a:rPr>
              <a:t>Analisi LONGITUDINALE</a:t>
            </a:r>
          </a:p>
          <a:p>
            <a:pPr marL="0" indent="0">
              <a:buNone/>
            </a:pPr>
            <a:r>
              <a:rPr lang="it-IT" sz="3100" dirty="0"/>
              <a:t>Possibilità di seguire negli anni le dinamiche reddituali e fiscali della stessa famiglia del dichiarante</a:t>
            </a:r>
          </a:p>
          <a:p>
            <a:pPr marL="0" indent="0">
              <a:buNone/>
            </a:pPr>
            <a:endParaRPr lang="it-IT" sz="900" dirty="0"/>
          </a:p>
          <a:p>
            <a:pPr marL="0" indent="0">
              <a:buNone/>
            </a:pPr>
            <a:r>
              <a:rPr lang="it-IT" sz="4300" dirty="0">
                <a:solidFill>
                  <a:schemeClr val="accent5">
                    <a:lumMod val="75000"/>
                  </a:schemeClr>
                </a:solidFill>
                <a:latin typeface="Bebas Neue" panose="020B0606020202050201" pitchFamily="34" charset="77"/>
              </a:rPr>
              <a:t>Riflessi sociali</a:t>
            </a:r>
          </a:p>
          <a:p>
            <a:pPr marL="0" indent="0">
              <a:buNone/>
            </a:pPr>
            <a:r>
              <a:rPr lang="it-IT" sz="3100" dirty="0"/>
              <a:t>Analisi statistiche sulle ricadute sociali delle congiunture (epidemie, guerre, su carichi di famiglia, prestazioni sanitarie, mutui per la casa, spese per i figli)</a:t>
            </a:r>
          </a:p>
        </p:txBody>
      </p:sp>
      <p:sp>
        <p:nvSpPr>
          <p:cNvPr id="4" name="Segnaposto numero diapositiva 3">
            <a:extLst>
              <a:ext uri="{FF2B5EF4-FFF2-40B4-BE49-F238E27FC236}">
                <a16:creationId xmlns:a16="http://schemas.microsoft.com/office/drawing/2014/main" id="{B8E41E85-38DC-4802-8D7A-56921CEE1C71}"/>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
        <p:nvSpPr>
          <p:cNvPr id="6" name="CasellaDiTesto 5">
            <a:extLst>
              <a:ext uri="{FF2B5EF4-FFF2-40B4-BE49-F238E27FC236}">
                <a16:creationId xmlns:a16="http://schemas.microsoft.com/office/drawing/2014/main" id="{5EEC694F-D007-C82D-4EEF-5A2953A88DA8}"/>
              </a:ext>
            </a:extLst>
          </p:cNvPr>
          <p:cNvSpPr txBox="1"/>
          <p:nvPr/>
        </p:nvSpPr>
        <p:spPr>
          <a:xfrm>
            <a:off x="176980" y="5705812"/>
            <a:ext cx="11884742" cy="1015663"/>
          </a:xfrm>
          <a:prstGeom prst="rect">
            <a:avLst/>
          </a:prstGeom>
          <a:noFill/>
        </p:spPr>
        <p:txBody>
          <a:bodyPr wrap="square">
            <a:spAutoFit/>
          </a:bodyPr>
          <a:lstStyle/>
          <a:p>
            <a:pPr algn="just"/>
            <a:r>
              <a:rPr lang="it-IT" sz="2000" dirty="0">
                <a:latin typeface="+mj-lt"/>
              </a:rPr>
              <a:t>Per definizione, la dichiarazione dei redditi non tiene conto dei redditi non soggetti a Irpef né dei risparmi del dichiarante. Inoltre, non tiene conto delle prestazioni sociali esentasse o tassate alla fonte, di pertinenza dell’INPS e non del Ministero dell’Economia e delle Finanze.</a:t>
            </a:r>
          </a:p>
        </p:txBody>
      </p:sp>
      <p:pic>
        <p:nvPicPr>
          <p:cNvPr id="5" name="Picture 2" descr="Statuto e Regolamenti - Acli">
            <a:extLst>
              <a:ext uri="{FF2B5EF4-FFF2-40B4-BE49-F238E27FC236}">
                <a16:creationId xmlns:a16="http://schemas.microsoft.com/office/drawing/2014/main" id="{934EB00D-76E1-FB65-7DED-CB859786BE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4405" y="548600"/>
            <a:ext cx="1633412" cy="75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2391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A5E1FD-4F06-EAD9-AEC2-44813E0978CA}"/>
              </a:ext>
            </a:extLst>
          </p:cNvPr>
          <p:cNvSpPr>
            <a:spLocks noGrp="1"/>
          </p:cNvSpPr>
          <p:nvPr>
            <p:ph type="title"/>
          </p:nvPr>
        </p:nvSpPr>
        <p:spPr/>
        <p:txBody>
          <a:bodyPr>
            <a:normAutofit/>
          </a:bodyPr>
          <a:lstStyle/>
          <a:p>
            <a:r>
              <a:rPr lang="it-IT" sz="4800" dirty="0">
                <a:ea typeface="Segoe UI Black"/>
                <a:cs typeface="Aharoni"/>
              </a:rPr>
              <a:t>#04 Alcune definizioni</a:t>
            </a:r>
            <a:endParaRPr lang="it-IT" sz="4800" dirty="0"/>
          </a:p>
        </p:txBody>
      </p:sp>
      <p:sp>
        <p:nvSpPr>
          <p:cNvPr id="3" name="Segnaposto contenuto 2">
            <a:extLst>
              <a:ext uri="{FF2B5EF4-FFF2-40B4-BE49-F238E27FC236}">
                <a16:creationId xmlns:a16="http://schemas.microsoft.com/office/drawing/2014/main" id="{B8BD9135-78C6-387D-1876-D9F1AAFFB192}"/>
              </a:ext>
            </a:extLst>
          </p:cNvPr>
          <p:cNvSpPr>
            <a:spLocks noGrp="1"/>
          </p:cNvSpPr>
          <p:nvPr>
            <p:ph idx="1"/>
          </p:nvPr>
        </p:nvSpPr>
        <p:spPr>
          <a:xfrm>
            <a:off x="592392" y="1690688"/>
            <a:ext cx="11157155" cy="4562452"/>
          </a:xfrm>
        </p:spPr>
        <p:txBody>
          <a:bodyPr vert="horz" lIns="91440" tIns="45720" rIns="91440" bIns="45720" rtlCol="0" anchor="t">
            <a:normAutofit/>
          </a:bodyPr>
          <a:lstStyle/>
          <a:p>
            <a:r>
              <a:rPr lang="it-IT" sz="2800" dirty="0">
                <a:solidFill>
                  <a:schemeClr val="accent5">
                    <a:lumMod val="75000"/>
                  </a:schemeClr>
                </a:solidFill>
                <a:latin typeface="Bebas Neue" panose="020B0606020202050201" pitchFamily="34" charset="77"/>
              </a:rPr>
              <a:t>Reddito</a:t>
            </a:r>
            <a:r>
              <a:rPr lang="it-IT" sz="2400" dirty="0"/>
              <a:t>: reddito complessivo dichiarato nel mod. 730 AL LORDO del reddito colpito da imposta cedolare</a:t>
            </a:r>
          </a:p>
          <a:p>
            <a:r>
              <a:rPr lang="it-IT" dirty="0">
                <a:solidFill>
                  <a:schemeClr val="accent5">
                    <a:lumMod val="75000"/>
                  </a:schemeClr>
                </a:solidFill>
                <a:latin typeface="Bebas Neue" panose="020B0606020202050201" pitchFamily="34" charset="77"/>
              </a:rPr>
              <a:t>Reddito equivalente</a:t>
            </a:r>
            <a:r>
              <a:rPr lang="it-IT" sz="2400" dirty="0"/>
              <a:t>: reddito individuale ricalcolato tenendo conto dei carichi familiari (coniuge, figli, altri carichi) allo scopo di garantire la comparazione tra diverse tipologie di situazioni familiari;</a:t>
            </a:r>
          </a:p>
          <a:p>
            <a:r>
              <a:rPr lang="it-IT" dirty="0">
                <a:solidFill>
                  <a:schemeClr val="accent5">
                    <a:lumMod val="75000"/>
                  </a:schemeClr>
                </a:solidFill>
                <a:latin typeface="Bebas Neue" panose="020B0606020202050201" pitchFamily="34" charset="77"/>
              </a:rPr>
              <a:t>Curva di reddito</a:t>
            </a:r>
            <a:r>
              <a:rPr lang="it-IT" sz="2400" dirty="0"/>
              <a:t>: distribuzione % della popolazione italiana per classi di reddito</a:t>
            </a:r>
          </a:p>
          <a:p>
            <a:r>
              <a:rPr lang="it-IT" dirty="0">
                <a:solidFill>
                  <a:schemeClr val="accent5">
                    <a:lumMod val="75000"/>
                  </a:schemeClr>
                </a:solidFill>
                <a:latin typeface="Bebas Neue" panose="020B0606020202050201" pitchFamily="34" charset="77"/>
              </a:rPr>
              <a:t>Panel</a:t>
            </a:r>
            <a:r>
              <a:rPr lang="it-IT" sz="2400" dirty="0"/>
              <a:t>: dichiaranti e famiglie dei dichiaranti che si sono rivolti al </a:t>
            </a:r>
            <a:r>
              <a:rPr lang="it-IT" sz="2400" dirty="0" err="1"/>
              <a:t>Caf</a:t>
            </a:r>
            <a:r>
              <a:rPr lang="it-IT" sz="2400" dirty="0"/>
              <a:t> Acli per quattro anni consecutivi</a:t>
            </a:r>
          </a:p>
          <a:p>
            <a:r>
              <a:rPr lang="it-IT" dirty="0">
                <a:solidFill>
                  <a:schemeClr val="accent5">
                    <a:lumMod val="75000"/>
                  </a:schemeClr>
                </a:solidFill>
                <a:latin typeface="Bebas Neue" panose="020B0606020202050201" pitchFamily="34" charset="77"/>
              </a:rPr>
              <a:t>CARRELLO DI SPESA EQUIVALENTE</a:t>
            </a:r>
            <a:r>
              <a:rPr lang="it-IT" sz="2400" dirty="0"/>
              <a:t>: importo approssimativo in euro di spesa alimentare settimanale di un single,  come percentuale del consumo annuale di una famiglia (elaborazione Iref su dati Istat, </a:t>
            </a:r>
            <a:r>
              <a:rPr lang="it-IT" sz="2400" i="1" dirty="0"/>
              <a:t>I consumi delle famiglie</a:t>
            </a:r>
            <a:r>
              <a:rPr lang="it-IT" sz="2400" dirty="0"/>
              <a:t>, 2022)</a:t>
            </a:r>
          </a:p>
        </p:txBody>
      </p:sp>
      <p:sp>
        <p:nvSpPr>
          <p:cNvPr id="4" name="Segnaposto numero diapositiva 3">
            <a:extLst>
              <a:ext uri="{FF2B5EF4-FFF2-40B4-BE49-F238E27FC236}">
                <a16:creationId xmlns:a16="http://schemas.microsoft.com/office/drawing/2014/main" id="{A25243FF-3822-8120-97B0-37035859D842}"/>
              </a:ext>
            </a:extLst>
          </p:cNvPr>
          <p:cNvSpPr>
            <a:spLocks noGrp="1"/>
          </p:cNvSpPr>
          <p:nvPr>
            <p:ph type="sldNum" sz="quarter" idx="12"/>
          </p:nvPr>
        </p:nvSpPr>
        <p:spPr/>
        <p:txBody>
          <a:bodyPr/>
          <a:lstStyle/>
          <a:p>
            <a:fld id="{D57F1E4F-1CFF-5643-939E-217C01CDF565}" type="slidenum">
              <a:rPr lang="en-US" dirty="0"/>
              <a:pPr/>
              <a:t>4</a:t>
            </a:fld>
            <a:endParaRPr lang="en-US" dirty="0"/>
          </a:p>
        </p:txBody>
      </p:sp>
      <p:pic>
        <p:nvPicPr>
          <p:cNvPr id="5" name="Picture 2" descr="Statuto e Regolamenti - Acli">
            <a:extLst>
              <a:ext uri="{FF2B5EF4-FFF2-40B4-BE49-F238E27FC236}">
                <a16:creationId xmlns:a16="http://schemas.microsoft.com/office/drawing/2014/main" id="{17B11067-A2CE-23BA-058E-45AC498089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4405" y="548600"/>
            <a:ext cx="1633412" cy="75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2662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897044-FD97-F022-4DBC-BE954FAB89F2}"/>
              </a:ext>
            </a:extLst>
          </p:cNvPr>
          <p:cNvSpPr>
            <a:spLocks noGrp="1"/>
          </p:cNvSpPr>
          <p:nvPr>
            <p:ph type="title"/>
          </p:nvPr>
        </p:nvSpPr>
        <p:spPr>
          <a:xfrm>
            <a:off x="500773" y="396033"/>
            <a:ext cx="10875818" cy="1064505"/>
          </a:xfrm>
        </p:spPr>
        <p:txBody>
          <a:bodyPr>
            <a:normAutofit/>
          </a:bodyPr>
          <a:lstStyle/>
          <a:p>
            <a:r>
              <a:rPr lang="it-IT" sz="4800" dirty="0">
                <a:ea typeface="Segoe UI Black"/>
                <a:cs typeface="Aharoni"/>
              </a:rPr>
              <a:t>#05  LA consistenza numerica del Panel </a:t>
            </a:r>
            <a:r>
              <a:rPr lang="it-IT" sz="4800" dirty="0" err="1">
                <a:ea typeface="Segoe UI Black"/>
                <a:cs typeface="Aharoni"/>
              </a:rPr>
              <a:t>onFR</a:t>
            </a:r>
            <a:r>
              <a:rPr lang="it-IT" sz="4800" dirty="0">
                <a:ea typeface="Segoe UI Black"/>
                <a:cs typeface="Aharoni"/>
              </a:rPr>
              <a:t> ACLI</a:t>
            </a:r>
            <a:endParaRPr lang="it-IT" sz="4800" dirty="0"/>
          </a:p>
        </p:txBody>
      </p:sp>
      <p:sp>
        <p:nvSpPr>
          <p:cNvPr id="4" name="Segnaposto numero diapositiva 3">
            <a:extLst>
              <a:ext uri="{FF2B5EF4-FFF2-40B4-BE49-F238E27FC236}">
                <a16:creationId xmlns:a16="http://schemas.microsoft.com/office/drawing/2014/main" id="{966E53A4-589D-2E0D-BB75-EF8B160469BF}"/>
              </a:ext>
            </a:extLst>
          </p:cNvPr>
          <p:cNvSpPr>
            <a:spLocks noGrp="1"/>
          </p:cNvSpPr>
          <p:nvPr>
            <p:ph type="sldNum" sz="quarter" idx="12"/>
          </p:nvPr>
        </p:nvSpPr>
        <p:spPr/>
        <p:txBody>
          <a:bodyPr/>
          <a:lstStyle/>
          <a:p>
            <a:fld id="{D57F1E4F-1CFF-5643-939E-217C01CDF565}" type="slidenum">
              <a:rPr lang="en-US" dirty="0"/>
              <a:pPr/>
              <a:t>5</a:t>
            </a:fld>
            <a:endParaRPr lang="en-US" dirty="0"/>
          </a:p>
        </p:txBody>
      </p:sp>
      <p:sp>
        <p:nvSpPr>
          <p:cNvPr id="9" name="CasellaDiTesto 8">
            <a:extLst>
              <a:ext uri="{FF2B5EF4-FFF2-40B4-BE49-F238E27FC236}">
                <a16:creationId xmlns:a16="http://schemas.microsoft.com/office/drawing/2014/main" id="{2764B77E-DA18-093B-7BED-B1AC3AD631E6}"/>
              </a:ext>
            </a:extLst>
          </p:cNvPr>
          <p:cNvSpPr txBox="1"/>
          <p:nvPr/>
        </p:nvSpPr>
        <p:spPr>
          <a:xfrm>
            <a:off x="558315" y="6217850"/>
            <a:ext cx="1988493" cy="276999"/>
          </a:xfrm>
          <a:prstGeom prst="rect">
            <a:avLst/>
          </a:prstGeom>
          <a:noFill/>
        </p:spPr>
        <p:txBody>
          <a:bodyPr wrap="none" rtlCol="0">
            <a:spAutoFit/>
          </a:bodyPr>
          <a:lstStyle/>
          <a:p>
            <a:r>
              <a:rPr lang="it-IT" sz="1200" dirty="0">
                <a:latin typeface="+mj-lt"/>
              </a:rPr>
              <a:t>Fonte: ONFR-ACLI 2019-2022</a:t>
            </a:r>
          </a:p>
        </p:txBody>
      </p:sp>
      <mc:AlternateContent xmlns:mc="http://schemas.openxmlformats.org/markup-compatibility/2006" xmlns:cx2="http://schemas.microsoft.com/office/drawing/2015/10/21/chartex">
        <mc:Choice Requires="cx2">
          <p:graphicFrame>
            <p:nvGraphicFramePr>
              <p:cNvPr id="3" name="Grafico 2">
                <a:extLst>
                  <a:ext uri="{FF2B5EF4-FFF2-40B4-BE49-F238E27FC236}">
                    <a16:creationId xmlns:a16="http://schemas.microsoft.com/office/drawing/2014/main" id="{124ACB28-8A57-59D1-28A6-31EDF9A5142C}"/>
                  </a:ext>
                </a:extLst>
              </p:cNvPr>
              <p:cNvGraphicFramePr/>
              <p:nvPr>
                <p:extLst>
                  <p:ext uri="{D42A27DB-BD31-4B8C-83A1-F6EECF244321}">
                    <p14:modId xmlns:p14="http://schemas.microsoft.com/office/powerpoint/2010/main" val="3228924844"/>
                  </p:ext>
                </p:extLst>
              </p:nvPr>
            </p:nvGraphicFramePr>
            <p:xfrm>
              <a:off x="884902" y="1553175"/>
              <a:ext cx="9871587" cy="4433538"/>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3" name="Grafico 2">
                <a:extLst>
                  <a:ext uri="{FF2B5EF4-FFF2-40B4-BE49-F238E27FC236}">
                    <a16:creationId xmlns:a16="http://schemas.microsoft.com/office/drawing/2014/main" id="{124ACB28-8A57-59D1-28A6-31EDF9A5142C}"/>
                  </a:ext>
                </a:extLst>
              </p:cNvPr>
              <p:cNvPicPr>
                <a:picLocks noGrp="1" noRot="1" noChangeAspect="1" noMove="1" noResize="1" noEditPoints="1" noAdjustHandles="1" noChangeArrowheads="1" noChangeShapeType="1"/>
              </p:cNvPicPr>
              <p:nvPr/>
            </p:nvPicPr>
            <p:blipFill>
              <a:blip r:embed="rId3"/>
              <a:stretch>
                <a:fillRect/>
              </a:stretch>
            </p:blipFill>
            <p:spPr>
              <a:xfrm>
                <a:off x="884902" y="1553175"/>
                <a:ext cx="9871587" cy="4433538"/>
              </a:xfrm>
              <a:prstGeom prst="rect">
                <a:avLst/>
              </a:prstGeom>
            </p:spPr>
          </p:pic>
        </mc:Fallback>
      </mc:AlternateContent>
      <p:cxnSp>
        <p:nvCxnSpPr>
          <p:cNvPr id="6" name="Connettore diritto 5">
            <a:extLst>
              <a:ext uri="{FF2B5EF4-FFF2-40B4-BE49-F238E27FC236}">
                <a16:creationId xmlns:a16="http://schemas.microsoft.com/office/drawing/2014/main" id="{24A8BA01-ABF8-5F38-33C4-C5D66BABF571}"/>
              </a:ext>
            </a:extLst>
          </p:cNvPr>
          <p:cNvCxnSpPr>
            <a:cxnSpLocks/>
          </p:cNvCxnSpPr>
          <p:nvPr/>
        </p:nvCxnSpPr>
        <p:spPr>
          <a:xfrm>
            <a:off x="5771535" y="1749536"/>
            <a:ext cx="0" cy="4237177"/>
          </a:xfrm>
          <a:prstGeom prst="line">
            <a:avLst/>
          </a:prstGeom>
          <a:ln w="76200" cap="flat" cmpd="sng" algn="ctr">
            <a:solidFill>
              <a:srgbClr val="FFC489"/>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 name="Connettore diritto 10">
            <a:extLst>
              <a:ext uri="{FF2B5EF4-FFF2-40B4-BE49-F238E27FC236}">
                <a16:creationId xmlns:a16="http://schemas.microsoft.com/office/drawing/2014/main" id="{7705625D-803C-75BF-9ED1-C4D12299FB57}"/>
              </a:ext>
            </a:extLst>
          </p:cNvPr>
          <p:cNvCxnSpPr>
            <a:cxnSpLocks/>
          </p:cNvCxnSpPr>
          <p:nvPr/>
        </p:nvCxnSpPr>
        <p:spPr>
          <a:xfrm>
            <a:off x="8898193" y="1749536"/>
            <a:ext cx="0" cy="4237177"/>
          </a:xfrm>
          <a:prstGeom prst="line">
            <a:avLst/>
          </a:prstGeom>
          <a:ln w="76200" cap="flat" cmpd="sng" algn="ctr">
            <a:solidFill>
              <a:srgbClr val="FFC489"/>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36426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6AE3E6BE-5FA3-5BA1-E747-EDA14D6E0A3B}"/>
              </a:ext>
            </a:extLst>
          </p:cNvPr>
          <p:cNvSpPr>
            <a:spLocks noGrp="1"/>
          </p:cNvSpPr>
          <p:nvPr>
            <p:ph type="sldNum" sz="quarter" idx="12"/>
          </p:nvPr>
        </p:nvSpPr>
        <p:spPr/>
        <p:txBody>
          <a:bodyPr/>
          <a:lstStyle/>
          <a:p>
            <a:fld id="{D57F1E4F-1CFF-5643-939E-217C01CDF565}" type="slidenum">
              <a:rPr lang="en-US" dirty="0"/>
              <a:pPr/>
              <a:t>6</a:t>
            </a:fld>
            <a:endParaRPr lang="en-US" dirty="0"/>
          </a:p>
        </p:txBody>
      </p:sp>
      <p:graphicFrame>
        <p:nvGraphicFramePr>
          <p:cNvPr id="3" name="Grafico 2">
            <a:extLst>
              <a:ext uri="{FF2B5EF4-FFF2-40B4-BE49-F238E27FC236}">
                <a16:creationId xmlns:a16="http://schemas.microsoft.com/office/drawing/2014/main" id="{BD64418D-5A0D-405A-B38A-B55AA2D15354}"/>
              </a:ext>
            </a:extLst>
          </p:cNvPr>
          <p:cNvGraphicFramePr>
            <a:graphicFrameLocks noGrp="1"/>
          </p:cNvGraphicFramePr>
          <p:nvPr>
            <p:extLst>
              <p:ext uri="{D42A27DB-BD31-4B8C-83A1-F6EECF244321}">
                <p14:modId xmlns:p14="http://schemas.microsoft.com/office/powerpoint/2010/main" val="3243998966"/>
              </p:ext>
            </p:extLst>
          </p:nvPr>
        </p:nvGraphicFramePr>
        <p:xfrm>
          <a:off x="520700" y="1234204"/>
          <a:ext cx="11075555" cy="5304708"/>
        </p:xfrm>
        <a:graphic>
          <a:graphicData uri="http://schemas.openxmlformats.org/drawingml/2006/chart">
            <c:chart xmlns:c="http://schemas.openxmlformats.org/drawingml/2006/chart" xmlns:r="http://schemas.openxmlformats.org/officeDocument/2006/relationships" r:id="rId2"/>
          </a:graphicData>
        </a:graphic>
      </p:graphicFrame>
      <p:sp>
        <p:nvSpPr>
          <p:cNvPr id="6" name="CasellaDiTesto 5">
            <a:extLst>
              <a:ext uri="{FF2B5EF4-FFF2-40B4-BE49-F238E27FC236}">
                <a16:creationId xmlns:a16="http://schemas.microsoft.com/office/drawing/2014/main" id="{9BF9D8BB-F51C-F73C-F427-E7C41A33A380}"/>
              </a:ext>
            </a:extLst>
          </p:cNvPr>
          <p:cNvSpPr txBox="1"/>
          <p:nvPr/>
        </p:nvSpPr>
        <p:spPr>
          <a:xfrm>
            <a:off x="400667" y="486492"/>
            <a:ext cx="11388054" cy="830997"/>
          </a:xfrm>
          <a:prstGeom prst="rect">
            <a:avLst/>
          </a:prstGeom>
          <a:noFill/>
        </p:spPr>
        <p:txBody>
          <a:bodyPr wrap="none" rtlCol="0">
            <a:spAutoFit/>
          </a:bodyPr>
          <a:lstStyle/>
          <a:p>
            <a:r>
              <a:rPr lang="it-IT" sz="4800" dirty="0">
                <a:solidFill>
                  <a:schemeClr val="accent5">
                    <a:lumMod val="75000"/>
                  </a:schemeClr>
                </a:solidFill>
                <a:latin typeface="Bebas Neue" panose="020B0606020202050201" pitchFamily="34" charset="77"/>
              </a:rPr>
              <a:t>#06 Il confronto con i dati MEF: l’Italia del ceto medio </a:t>
            </a:r>
          </a:p>
        </p:txBody>
      </p:sp>
      <p:sp>
        <p:nvSpPr>
          <p:cNvPr id="4" name="CasellaDiTesto 3">
            <a:extLst>
              <a:ext uri="{FF2B5EF4-FFF2-40B4-BE49-F238E27FC236}">
                <a16:creationId xmlns:a16="http://schemas.microsoft.com/office/drawing/2014/main" id="{DF394775-9CD1-CE10-95DE-1C8B1F9F5125}"/>
              </a:ext>
            </a:extLst>
          </p:cNvPr>
          <p:cNvSpPr txBox="1"/>
          <p:nvPr/>
        </p:nvSpPr>
        <p:spPr>
          <a:xfrm>
            <a:off x="595745" y="6305105"/>
            <a:ext cx="1627818" cy="276999"/>
          </a:xfrm>
          <a:prstGeom prst="rect">
            <a:avLst/>
          </a:prstGeom>
          <a:noFill/>
        </p:spPr>
        <p:txBody>
          <a:bodyPr wrap="none" rtlCol="0">
            <a:spAutoFit/>
          </a:bodyPr>
          <a:lstStyle/>
          <a:p>
            <a:r>
              <a:rPr lang="it-IT" sz="1200" dirty="0">
                <a:latin typeface="+mj-lt"/>
              </a:rPr>
              <a:t>Fonte: ONFR-ACLI 2020</a:t>
            </a:r>
          </a:p>
        </p:txBody>
      </p:sp>
      <p:sp>
        <p:nvSpPr>
          <p:cNvPr id="5" name="CasellaDiTesto 4">
            <a:extLst>
              <a:ext uri="{FF2B5EF4-FFF2-40B4-BE49-F238E27FC236}">
                <a16:creationId xmlns:a16="http://schemas.microsoft.com/office/drawing/2014/main" id="{F3655DF6-1312-24AD-F604-BC1402788817}"/>
              </a:ext>
            </a:extLst>
          </p:cNvPr>
          <p:cNvSpPr txBox="1"/>
          <p:nvPr/>
        </p:nvSpPr>
        <p:spPr>
          <a:xfrm>
            <a:off x="8082117" y="2261947"/>
            <a:ext cx="3589184" cy="2677656"/>
          </a:xfrm>
          <a:prstGeom prst="rect">
            <a:avLst/>
          </a:prstGeom>
          <a:noFill/>
        </p:spPr>
        <p:txBody>
          <a:bodyPr wrap="square" rtlCol="0">
            <a:spAutoFit/>
          </a:bodyPr>
          <a:lstStyle/>
          <a:p>
            <a:r>
              <a:rPr lang="it-IT" dirty="0">
                <a:latin typeface="Calibri Light" panose="020F0302020204030204" pitchFamily="34" charset="0"/>
                <a:cs typeface="Calibri Light" panose="020F0302020204030204" pitchFamily="34" charset="0"/>
              </a:rPr>
              <a:t>La curva dei contribuenti del panel del Caf Acli presenta un andamento diverso rispetto a quello del MEF. Da notare la </a:t>
            </a:r>
            <a:r>
              <a:rPr lang="it-IT" sz="2400" dirty="0">
                <a:solidFill>
                  <a:schemeClr val="accent5">
                    <a:lumMod val="75000"/>
                  </a:schemeClr>
                </a:solidFill>
                <a:latin typeface="Bebas Neue" panose="020B0606020202050201" pitchFamily="34" charset="77"/>
              </a:rPr>
              <a:t>sovra-rappresentazione </a:t>
            </a:r>
            <a:r>
              <a:rPr lang="it-IT" dirty="0">
                <a:latin typeface="Calibri Light" panose="020F0302020204030204" pitchFamily="34" charset="0"/>
                <a:cs typeface="Calibri Light" panose="020F0302020204030204" pitchFamily="34" charset="0"/>
              </a:rPr>
              <a:t>dei redditi da 10.000 a 30.000 € del panel del Caf Acli rispetto ai contribuenti italiani; e la conseguente sotto rappresentazione dei redditi del ceto più fragile. </a:t>
            </a:r>
          </a:p>
        </p:txBody>
      </p:sp>
    </p:spTree>
    <p:extLst>
      <p:ext uri="{BB962C8B-B14F-4D97-AF65-F5344CB8AC3E}">
        <p14:creationId xmlns:p14="http://schemas.microsoft.com/office/powerpoint/2010/main" val="1787038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A4499F08-C07F-6B3C-2447-C1A195808A52}"/>
              </a:ext>
            </a:extLst>
          </p:cNvPr>
          <p:cNvSpPr>
            <a:spLocks noGrp="1"/>
          </p:cNvSpPr>
          <p:nvPr>
            <p:ph type="sldNum" sz="quarter" idx="12"/>
          </p:nvPr>
        </p:nvSpPr>
        <p:spPr/>
        <p:txBody>
          <a:bodyPr/>
          <a:lstStyle/>
          <a:p>
            <a:fld id="{D57F1E4F-1CFF-5643-939E-217C01CDF565}" type="slidenum">
              <a:rPr lang="en-US" dirty="0"/>
              <a:pPr/>
              <a:t>7</a:t>
            </a:fld>
            <a:endParaRPr lang="en-US" dirty="0"/>
          </a:p>
        </p:txBody>
      </p:sp>
      <p:sp>
        <p:nvSpPr>
          <p:cNvPr id="4" name="CasellaDiTesto 3">
            <a:extLst>
              <a:ext uri="{FF2B5EF4-FFF2-40B4-BE49-F238E27FC236}">
                <a16:creationId xmlns:a16="http://schemas.microsoft.com/office/drawing/2014/main" id="{9BAB8E24-92AE-280A-A1EF-7F1999451465}"/>
              </a:ext>
            </a:extLst>
          </p:cNvPr>
          <p:cNvSpPr txBox="1"/>
          <p:nvPr/>
        </p:nvSpPr>
        <p:spPr>
          <a:xfrm>
            <a:off x="33282" y="381232"/>
            <a:ext cx="12125435" cy="1323439"/>
          </a:xfrm>
          <a:prstGeom prst="rect">
            <a:avLst/>
          </a:prstGeom>
          <a:noFill/>
        </p:spPr>
        <p:txBody>
          <a:bodyPr wrap="none" rtlCol="0">
            <a:spAutoFit/>
          </a:bodyPr>
          <a:lstStyle/>
          <a:p>
            <a:pPr algn="ctr"/>
            <a:r>
              <a:rPr lang="it-IT" sz="4800" dirty="0">
                <a:solidFill>
                  <a:schemeClr val="accent5">
                    <a:lumMod val="75000"/>
                  </a:schemeClr>
                </a:solidFill>
                <a:latin typeface="Bebas Neue" panose="020B0606020202050201" pitchFamily="34" charset="77"/>
              </a:rPr>
              <a:t>#07 Famiglie del panel che hanno perso potere di acquisto</a:t>
            </a:r>
          </a:p>
          <a:p>
            <a:pPr algn="ctr"/>
            <a:r>
              <a:rPr lang="it-IT" sz="3200" dirty="0">
                <a:solidFill>
                  <a:schemeClr val="accent5">
                    <a:lumMod val="75000"/>
                  </a:schemeClr>
                </a:solidFill>
                <a:latin typeface="Bebas Neue" panose="020B0606020202050201" pitchFamily="34" charset="77"/>
              </a:rPr>
              <a:t>mod.730/2020 - MOD.730/2023</a:t>
            </a:r>
          </a:p>
        </p:txBody>
      </p:sp>
      <p:sp>
        <p:nvSpPr>
          <p:cNvPr id="7" name="CasellaDiTesto 6">
            <a:extLst>
              <a:ext uri="{FF2B5EF4-FFF2-40B4-BE49-F238E27FC236}">
                <a16:creationId xmlns:a16="http://schemas.microsoft.com/office/drawing/2014/main" id="{EB693F7E-3EB1-0405-BAE8-CEB697A6D8C8}"/>
              </a:ext>
            </a:extLst>
          </p:cNvPr>
          <p:cNvSpPr txBox="1"/>
          <p:nvPr/>
        </p:nvSpPr>
        <p:spPr>
          <a:xfrm>
            <a:off x="8743167" y="2210827"/>
            <a:ext cx="3109396" cy="4047262"/>
          </a:xfrm>
          <a:prstGeom prst="rect">
            <a:avLst/>
          </a:prstGeom>
          <a:noFill/>
        </p:spPr>
        <p:txBody>
          <a:bodyPr wrap="square" rtlCol="0">
            <a:spAutoFit/>
          </a:bodyPr>
          <a:lstStyle/>
          <a:p>
            <a:r>
              <a:rPr lang="it-IT" sz="3600" dirty="0">
                <a:solidFill>
                  <a:schemeClr val="accent5">
                    <a:lumMod val="75000"/>
                  </a:schemeClr>
                </a:solidFill>
                <a:latin typeface="Bebas Neue" panose="020B0606020202050201" pitchFamily="34" charset="77"/>
              </a:rPr>
              <a:t>REDDITI ANNO FISCALE 2019-2023</a:t>
            </a:r>
          </a:p>
          <a:p>
            <a:endParaRPr lang="it-IT" sz="1100" dirty="0">
              <a:solidFill>
                <a:schemeClr val="accent5">
                  <a:lumMod val="75000"/>
                </a:schemeClr>
              </a:solidFill>
              <a:latin typeface="Bebas Neue" panose="020B0606020202050201" pitchFamily="34" charset="77"/>
            </a:endParaRPr>
          </a:p>
          <a:p>
            <a:pPr marL="285750" indent="-285750">
              <a:buClr>
                <a:schemeClr val="accent5">
                  <a:lumMod val="75000"/>
                </a:schemeClr>
              </a:buClr>
              <a:buFont typeface="Arial" panose="020B0604020202020204" pitchFamily="34" charset="0"/>
              <a:buChar char="•"/>
            </a:pPr>
            <a:r>
              <a:rPr lang="it-IT" dirty="0">
                <a:latin typeface="+mj-lt"/>
              </a:rPr>
              <a:t>Il </a:t>
            </a:r>
            <a:r>
              <a:rPr lang="it-IT" sz="2400" dirty="0">
                <a:solidFill>
                  <a:schemeClr val="accent5">
                    <a:lumMod val="75000"/>
                  </a:schemeClr>
                </a:solidFill>
                <a:latin typeface="Bebas Neue" panose="020B0606020202050201" pitchFamily="34" charset="77"/>
              </a:rPr>
              <a:t>79% </a:t>
            </a:r>
            <a:r>
              <a:rPr lang="it-IT" sz="2400" dirty="0">
                <a:latin typeface="+mj-lt"/>
              </a:rPr>
              <a:t>ha </a:t>
            </a:r>
            <a:r>
              <a:rPr lang="it-IT" sz="2400" dirty="0">
                <a:solidFill>
                  <a:schemeClr val="accent5">
                    <a:lumMod val="75000"/>
                  </a:schemeClr>
                </a:solidFill>
                <a:latin typeface="Bebas Neue" panose="020B0606020202050201" pitchFamily="34" charset="77"/>
              </a:rPr>
              <a:t>perso potere di acquisto </a:t>
            </a:r>
            <a:r>
              <a:rPr lang="it-IT" dirty="0">
                <a:latin typeface="+mj-lt"/>
              </a:rPr>
              <a:t>rispetto a prima del covid;</a:t>
            </a:r>
          </a:p>
          <a:p>
            <a:pPr marL="285750" indent="-285750">
              <a:buClr>
                <a:schemeClr val="accent5">
                  <a:lumMod val="75000"/>
                </a:schemeClr>
              </a:buClr>
              <a:buFont typeface="Arial" panose="020B0604020202020204" pitchFamily="34" charset="0"/>
              <a:buChar char="•"/>
            </a:pPr>
            <a:r>
              <a:rPr lang="it-IT" dirty="0">
                <a:latin typeface="+mj-lt"/>
              </a:rPr>
              <a:t>Solamente il  </a:t>
            </a:r>
            <a:r>
              <a:rPr lang="it-IT" sz="2400" dirty="0">
                <a:solidFill>
                  <a:schemeClr val="accent5">
                    <a:lumMod val="75000"/>
                  </a:schemeClr>
                </a:solidFill>
                <a:latin typeface="Bebas Neue" panose="020B0606020202050201" pitchFamily="34" charset="77"/>
              </a:rPr>
              <a:t>21% ha INCREMENTATO il suo potere di acquisto </a:t>
            </a:r>
            <a:r>
              <a:rPr lang="it-IT" dirty="0">
                <a:latin typeface="+mj-lt"/>
              </a:rPr>
              <a:t>in base alla dichiarazione dei redditi comparata</a:t>
            </a:r>
          </a:p>
        </p:txBody>
      </p:sp>
      <p:sp>
        <p:nvSpPr>
          <p:cNvPr id="8" name="CasellaDiTesto 7">
            <a:extLst>
              <a:ext uri="{FF2B5EF4-FFF2-40B4-BE49-F238E27FC236}">
                <a16:creationId xmlns:a16="http://schemas.microsoft.com/office/drawing/2014/main" id="{6DC340FA-E3D0-2C8C-56E7-D3476A8C67FE}"/>
              </a:ext>
            </a:extLst>
          </p:cNvPr>
          <p:cNvSpPr txBox="1"/>
          <p:nvPr/>
        </p:nvSpPr>
        <p:spPr>
          <a:xfrm>
            <a:off x="307549" y="6356350"/>
            <a:ext cx="1627818" cy="276999"/>
          </a:xfrm>
          <a:prstGeom prst="rect">
            <a:avLst/>
          </a:prstGeom>
          <a:noFill/>
        </p:spPr>
        <p:txBody>
          <a:bodyPr wrap="none" rtlCol="0">
            <a:spAutoFit/>
          </a:bodyPr>
          <a:lstStyle/>
          <a:p>
            <a:r>
              <a:rPr lang="it-IT" sz="1200" dirty="0">
                <a:latin typeface="+mj-lt"/>
              </a:rPr>
              <a:t>Fonte: ONFR-ACLI 2023</a:t>
            </a:r>
          </a:p>
        </p:txBody>
      </p:sp>
      <p:graphicFrame>
        <p:nvGraphicFramePr>
          <p:cNvPr id="5" name="Grafico 4">
            <a:extLst>
              <a:ext uri="{FF2B5EF4-FFF2-40B4-BE49-F238E27FC236}">
                <a16:creationId xmlns:a16="http://schemas.microsoft.com/office/drawing/2014/main" id="{766B23AF-2C4F-7370-ACBE-0353443D19BA}"/>
              </a:ext>
            </a:extLst>
          </p:cNvPr>
          <p:cNvGraphicFramePr>
            <a:graphicFrameLocks/>
          </p:cNvGraphicFramePr>
          <p:nvPr>
            <p:extLst>
              <p:ext uri="{D42A27DB-BD31-4B8C-83A1-F6EECF244321}">
                <p14:modId xmlns:p14="http://schemas.microsoft.com/office/powerpoint/2010/main" val="3869976531"/>
              </p:ext>
            </p:extLst>
          </p:nvPr>
        </p:nvGraphicFramePr>
        <p:xfrm>
          <a:off x="766917" y="1704671"/>
          <a:ext cx="7703574" cy="434585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01260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524D40EF-8EB7-4AC2-8FB2-4F95774B8A38}"/>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
        <p:nvSpPr>
          <p:cNvPr id="5" name="Titolo 4">
            <a:extLst>
              <a:ext uri="{FF2B5EF4-FFF2-40B4-BE49-F238E27FC236}">
                <a16:creationId xmlns:a16="http://schemas.microsoft.com/office/drawing/2014/main" id="{1BFF0B63-21D5-0FFC-33C4-64B6F6C6415B}"/>
              </a:ext>
            </a:extLst>
          </p:cNvPr>
          <p:cNvSpPr>
            <a:spLocks noGrp="1"/>
          </p:cNvSpPr>
          <p:nvPr>
            <p:ph type="title"/>
          </p:nvPr>
        </p:nvSpPr>
        <p:spPr>
          <a:xfrm>
            <a:off x="678873" y="495115"/>
            <a:ext cx="10375490" cy="1325563"/>
          </a:xfrm>
        </p:spPr>
        <p:txBody>
          <a:bodyPr/>
          <a:lstStyle/>
          <a:p>
            <a:pPr algn="ctr"/>
            <a:r>
              <a:rPr lang="it-IT" dirty="0"/>
              <a:t>#08 perdita e guadagno di reddito equivalente IN EURO </a:t>
            </a:r>
            <a:r>
              <a:rPr lang="it-IT" sz="3200" dirty="0"/>
              <a:t>PANEL CAF ACLI, modD.730/2020 - mod.730/2023 </a:t>
            </a:r>
          </a:p>
        </p:txBody>
      </p:sp>
      <p:graphicFrame>
        <p:nvGraphicFramePr>
          <p:cNvPr id="9" name="Grafico 8">
            <a:extLst>
              <a:ext uri="{FF2B5EF4-FFF2-40B4-BE49-F238E27FC236}">
                <a16:creationId xmlns:a16="http://schemas.microsoft.com/office/drawing/2014/main" id="{05F9185C-0CDE-4EA7-BC18-629B03FBE0DC}"/>
              </a:ext>
            </a:extLst>
          </p:cNvPr>
          <p:cNvGraphicFramePr>
            <a:graphicFrameLocks noGrp="1"/>
          </p:cNvGraphicFramePr>
          <p:nvPr>
            <p:extLst>
              <p:ext uri="{D42A27DB-BD31-4B8C-83A1-F6EECF244321}">
                <p14:modId xmlns:p14="http://schemas.microsoft.com/office/powerpoint/2010/main" val="1365358885"/>
              </p:ext>
            </p:extLst>
          </p:nvPr>
        </p:nvGraphicFramePr>
        <p:xfrm>
          <a:off x="678873" y="2036618"/>
          <a:ext cx="11194472" cy="4424831"/>
        </p:xfrm>
        <a:graphic>
          <a:graphicData uri="http://schemas.openxmlformats.org/drawingml/2006/chart">
            <c:chart xmlns:c="http://schemas.openxmlformats.org/drawingml/2006/chart" xmlns:r="http://schemas.openxmlformats.org/officeDocument/2006/relationships" r:id="rId2"/>
          </a:graphicData>
        </a:graphic>
      </p:graphicFrame>
      <p:sp>
        <p:nvSpPr>
          <p:cNvPr id="2" name="CasellaDiTesto 1">
            <a:extLst>
              <a:ext uri="{FF2B5EF4-FFF2-40B4-BE49-F238E27FC236}">
                <a16:creationId xmlns:a16="http://schemas.microsoft.com/office/drawing/2014/main" id="{A2C14ABA-99F2-D66A-EB18-9F355B9FDE1D}"/>
              </a:ext>
            </a:extLst>
          </p:cNvPr>
          <p:cNvSpPr txBox="1"/>
          <p:nvPr/>
        </p:nvSpPr>
        <p:spPr>
          <a:xfrm>
            <a:off x="838200" y="6400390"/>
            <a:ext cx="1627818" cy="276999"/>
          </a:xfrm>
          <a:prstGeom prst="rect">
            <a:avLst/>
          </a:prstGeom>
          <a:noFill/>
        </p:spPr>
        <p:txBody>
          <a:bodyPr wrap="none" rtlCol="0">
            <a:spAutoFit/>
          </a:bodyPr>
          <a:lstStyle/>
          <a:p>
            <a:r>
              <a:rPr lang="it-IT" sz="1200" dirty="0">
                <a:latin typeface="+mj-lt"/>
              </a:rPr>
              <a:t>Fonte: ONFR-ACLI 2023</a:t>
            </a:r>
          </a:p>
        </p:txBody>
      </p:sp>
    </p:spTree>
    <p:extLst>
      <p:ext uri="{BB962C8B-B14F-4D97-AF65-F5344CB8AC3E}">
        <p14:creationId xmlns:p14="http://schemas.microsoft.com/office/powerpoint/2010/main" val="1706360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468A2341-FA6C-24B3-6649-E673C60A5B4B}"/>
              </a:ext>
            </a:extLst>
          </p:cNvPr>
          <p:cNvSpPr txBox="1"/>
          <p:nvPr/>
        </p:nvSpPr>
        <p:spPr>
          <a:xfrm>
            <a:off x="499661" y="110629"/>
            <a:ext cx="11345398" cy="1323439"/>
          </a:xfrm>
          <a:prstGeom prst="rect">
            <a:avLst/>
          </a:prstGeom>
          <a:noFill/>
        </p:spPr>
        <p:txBody>
          <a:bodyPr wrap="square" rtlCol="0">
            <a:spAutoFit/>
          </a:bodyPr>
          <a:lstStyle/>
          <a:p>
            <a:pPr algn="ctr"/>
            <a:r>
              <a:rPr lang="it-IT" sz="4000" dirty="0">
                <a:solidFill>
                  <a:schemeClr val="accent5">
                    <a:lumMod val="75000"/>
                  </a:schemeClr>
                </a:solidFill>
                <a:latin typeface="Bebas Neue" panose="020B0606020202050201" pitchFamily="34" charset="77"/>
              </a:rPr>
              <a:t>#09   perdita di potere di acquisto per tipologia familiare</a:t>
            </a:r>
          </a:p>
          <a:p>
            <a:pPr algn="ctr"/>
            <a:r>
              <a:rPr lang="it-IT" sz="4000" dirty="0">
                <a:solidFill>
                  <a:schemeClr val="accent5">
                    <a:lumMod val="75000"/>
                  </a:schemeClr>
                </a:solidFill>
                <a:latin typeface="Bebas Neue" panose="020B0606020202050201" pitchFamily="34" charset="77"/>
              </a:rPr>
              <a:t>in euro e in carrelli di spesa (carrello = 90 €), 2019-2022</a:t>
            </a:r>
          </a:p>
        </p:txBody>
      </p:sp>
      <p:sp>
        <p:nvSpPr>
          <p:cNvPr id="2" name="Segnaposto numero diapositiva 1">
            <a:extLst>
              <a:ext uri="{FF2B5EF4-FFF2-40B4-BE49-F238E27FC236}">
                <a16:creationId xmlns:a16="http://schemas.microsoft.com/office/drawing/2014/main" id="{C00E8148-8F9C-4D20-8BE0-7F24EAED6BB3}"/>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
        <p:nvSpPr>
          <p:cNvPr id="3" name="CasellaDiTesto 1">
            <a:extLst>
              <a:ext uri="{FF2B5EF4-FFF2-40B4-BE49-F238E27FC236}">
                <a16:creationId xmlns:a16="http://schemas.microsoft.com/office/drawing/2014/main" id="{44D7947D-B746-D6DA-AE3F-CEF87FDE0C70}"/>
              </a:ext>
            </a:extLst>
          </p:cNvPr>
          <p:cNvSpPr txBox="1"/>
          <p:nvPr/>
        </p:nvSpPr>
        <p:spPr>
          <a:xfrm>
            <a:off x="236136" y="5546040"/>
            <a:ext cx="11608923" cy="108767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it-IT" sz="2000" b="1" dirty="0">
                <a:solidFill>
                  <a:schemeClr val="accent5">
                    <a:lumMod val="75000"/>
                  </a:schemeClr>
                </a:solidFill>
                <a:effectLst/>
                <a:latin typeface="Bebas Neue" panose="020B0606020202050201" pitchFamily="34" charset="77"/>
              </a:rPr>
              <a:t>Carrelli persi: </a:t>
            </a:r>
            <a:r>
              <a:rPr lang="it-IT" sz="1800" dirty="0">
                <a:latin typeface="+mj-lt"/>
              </a:rPr>
              <a:t>nell’ultima colonna della tabella si può notare come le famiglie italiane abbiano perso in mediana 6 carrelli annuali di spesa alimentare a causa dell’inflazione. Nel dettaglio, la perdita va dai 700 € (8 carrelli annuali) della famiglia </a:t>
            </a:r>
            <a:r>
              <a:rPr lang="it-IT" sz="1800" dirty="0" err="1">
                <a:latin typeface="+mj-lt"/>
              </a:rPr>
              <a:t>bireddito</a:t>
            </a:r>
            <a:r>
              <a:rPr lang="it-IT" sz="1800" dirty="0">
                <a:latin typeface="+mj-lt"/>
              </a:rPr>
              <a:t> senza carichi, ai 330 € dei vedovi con carichi familiari (4 carrelli annuali).</a:t>
            </a:r>
          </a:p>
        </p:txBody>
      </p:sp>
      <p:sp>
        <p:nvSpPr>
          <p:cNvPr id="12" name="CasellaDiTesto 11">
            <a:extLst>
              <a:ext uri="{FF2B5EF4-FFF2-40B4-BE49-F238E27FC236}">
                <a16:creationId xmlns:a16="http://schemas.microsoft.com/office/drawing/2014/main" id="{05A32214-9327-ECA0-9948-77A0AE51C989}"/>
              </a:ext>
            </a:extLst>
          </p:cNvPr>
          <p:cNvSpPr txBox="1"/>
          <p:nvPr/>
        </p:nvSpPr>
        <p:spPr>
          <a:xfrm>
            <a:off x="236136" y="1285101"/>
            <a:ext cx="1627818" cy="276999"/>
          </a:xfrm>
          <a:prstGeom prst="rect">
            <a:avLst/>
          </a:prstGeom>
          <a:noFill/>
        </p:spPr>
        <p:txBody>
          <a:bodyPr wrap="none" rtlCol="0">
            <a:spAutoFit/>
          </a:bodyPr>
          <a:lstStyle/>
          <a:p>
            <a:r>
              <a:rPr lang="it-IT" sz="1200" dirty="0">
                <a:latin typeface="+mj-lt"/>
              </a:rPr>
              <a:t>Fonte: ONFR-ACLI 2023</a:t>
            </a:r>
          </a:p>
        </p:txBody>
      </p:sp>
      <p:graphicFrame>
        <p:nvGraphicFramePr>
          <p:cNvPr id="6" name="Tabella 5">
            <a:extLst>
              <a:ext uri="{FF2B5EF4-FFF2-40B4-BE49-F238E27FC236}">
                <a16:creationId xmlns:a16="http://schemas.microsoft.com/office/drawing/2014/main" id="{43F3B8F1-AE88-032F-2A19-127D8419896C}"/>
              </a:ext>
            </a:extLst>
          </p:cNvPr>
          <p:cNvGraphicFramePr>
            <a:graphicFrameLocks noGrp="1"/>
          </p:cNvGraphicFramePr>
          <p:nvPr>
            <p:extLst>
              <p:ext uri="{D42A27DB-BD31-4B8C-83A1-F6EECF244321}">
                <p14:modId xmlns:p14="http://schemas.microsoft.com/office/powerpoint/2010/main" val="2577315856"/>
              </p:ext>
            </p:extLst>
          </p:nvPr>
        </p:nvGraphicFramePr>
        <p:xfrm>
          <a:off x="236136" y="1562100"/>
          <a:ext cx="11794007" cy="3733800"/>
        </p:xfrm>
        <a:graphic>
          <a:graphicData uri="http://schemas.openxmlformats.org/drawingml/2006/table">
            <a:tbl>
              <a:tblPr>
                <a:tableStyleId>{5C22544A-7EE6-4342-B048-85BDC9FD1C3A}</a:tableStyleId>
              </a:tblPr>
              <a:tblGrid>
                <a:gridCol w="3480199">
                  <a:extLst>
                    <a:ext uri="{9D8B030D-6E8A-4147-A177-3AD203B41FA5}">
                      <a16:colId xmlns:a16="http://schemas.microsoft.com/office/drawing/2014/main" val="1894216614"/>
                    </a:ext>
                  </a:extLst>
                </a:gridCol>
                <a:gridCol w="1804548">
                  <a:extLst>
                    <a:ext uri="{9D8B030D-6E8A-4147-A177-3AD203B41FA5}">
                      <a16:colId xmlns:a16="http://schemas.microsoft.com/office/drawing/2014/main" val="2937235496"/>
                    </a:ext>
                  </a:extLst>
                </a:gridCol>
                <a:gridCol w="2169753">
                  <a:extLst>
                    <a:ext uri="{9D8B030D-6E8A-4147-A177-3AD203B41FA5}">
                      <a16:colId xmlns:a16="http://schemas.microsoft.com/office/drawing/2014/main" val="2062516842"/>
                    </a:ext>
                  </a:extLst>
                </a:gridCol>
                <a:gridCol w="2298650">
                  <a:extLst>
                    <a:ext uri="{9D8B030D-6E8A-4147-A177-3AD203B41FA5}">
                      <a16:colId xmlns:a16="http://schemas.microsoft.com/office/drawing/2014/main" val="3144484683"/>
                    </a:ext>
                  </a:extLst>
                </a:gridCol>
                <a:gridCol w="2040857">
                  <a:extLst>
                    <a:ext uri="{9D8B030D-6E8A-4147-A177-3AD203B41FA5}">
                      <a16:colId xmlns:a16="http://schemas.microsoft.com/office/drawing/2014/main" val="1602537646"/>
                    </a:ext>
                  </a:extLst>
                </a:gridCol>
              </a:tblGrid>
              <a:tr h="834182">
                <a:tc>
                  <a:txBody>
                    <a:bodyPr/>
                    <a:lstStyle/>
                    <a:p>
                      <a:pPr algn="l" fontAlgn="ctr"/>
                      <a:r>
                        <a:rPr lang="it-IT" sz="1600" u="none" strike="noStrike" dirty="0">
                          <a:effectLst/>
                        </a:rPr>
                        <a:t>Tipo di famiglia</a:t>
                      </a:r>
                      <a:endParaRPr lang="it-IT" sz="1600" b="0" i="0" u="none" strike="noStrike" dirty="0">
                        <a:solidFill>
                          <a:srgbClr val="000000"/>
                        </a:solidFill>
                        <a:effectLst/>
                        <a:latin typeface="Aptos Narrow" panose="020B0004020202020204" pitchFamily="34" charset="0"/>
                      </a:endParaRPr>
                    </a:p>
                  </a:txBody>
                  <a:tcPr marL="6350" marR="6350" marT="6350" marB="0" anchor="ctr"/>
                </a:tc>
                <a:tc>
                  <a:txBody>
                    <a:bodyPr/>
                    <a:lstStyle/>
                    <a:p>
                      <a:pPr algn="ctr" fontAlgn="ctr"/>
                      <a:r>
                        <a:rPr lang="it-IT" sz="1600" u="none" strike="noStrike" dirty="0">
                          <a:effectLst/>
                        </a:rPr>
                        <a:t>Mediana perdita mensile, in euro equivalenti</a:t>
                      </a:r>
                      <a:endParaRPr lang="it-IT" sz="1600" b="0" i="0" u="none" strike="noStrike" dirty="0">
                        <a:solidFill>
                          <a:srgbClr val="000000"/>
                        </a:solidFill>
                        <a:effectLst/>
                        <a:latin typeface="Aptos Narrow" panose="020B0004020202020204" pitchFamily="34" charset="0"/>
                      </a:endParaRPr>
                    </a:p>
                  </a:txBody>
                  <a:tcPr marL="6350" marR="6350" marT="6350" marB="0" anchor="ctr"/>
                </a:tc>
                <a:tc>
                  <a:txBody>
                    <a:bodyPr/>
                    <a:lstStyle/>
                    <a:p>
                      <a:pPr algn="ctr" fontAlgn="ctr"/>
                      <a:r>
                        <a:rPr lang="it-IT" sz="1600" u="none" strike="noStrike" dirty="0">
                          <a:effectLst/>
                        </a:rPr>
                        <a:t>Istat, mediana reddito per spesa alimentare mensile persa ( 18,4% consumi)</a:t>
                      </a:r>
                      <a:endParaRPr lang="it-IT" sz="1600" b="0" i="0" u="none" strike="noStrike" dirty="0">
                        <a:solidFill>
                          <a:srgbClr val="000000"/>
                        </a:solidFill>
                        <a:effectLst/>
                        <a:latin typeface="Aptos Narrow" panose="020B0004020202020204" pitchFamily="34" charset="0"/>
                      </a:endParaRPr>
                    </a:p>
                  </a:txBody>
                  <a:tcPr marL="6350" marR="6350" marT="6350" marB="0" anchor="ctr"/>
                </a:tc>
                <a:tc>
                  <a:txBody>
                    <a:bodyPr/>
                    <a:lstStyle/>
                    <a:p>
                      <a:pPr algn="ctr" fontAlgn="ctr"/>
                      <a:r>
                        <a:rPr lang="it-IT" sz="1600" u="none" strike="noStrike">
                          <a:effectLst/>
                        </a:rPr>
                        <a:t>Istat, mediana reddito per spesa alimentare annuale persa ( 18,4% consumi)</a:t>
                      </a:r>
                      <a:endParaRPr lang="it-IT" sz="1600" b="0" i="0" u="none" strike="noStrike">
                        <a:solidFill>
                          <a:srgbClr val="000000"/>
                        </a:solidFill>
                        <a:effectLst/>
                        <a:latin typeface="Aptos Narrow" panose="020B0004020202020204" pitchFamily="34" charset="0"/>
                      </a:endParaRPr>
                    </a:p>
                  </a:txBody>
                  <a:tcPr marL="6350" marR="6350" marT="6350" marB="0" anchor="ctr"/>
                </a:tc>
                <a:tc>
                  <a:txBody>
                    <a:bodyPr/>
                    <a:lstStyle/>
                    <a:p>
                      <a:pPr algn="ctr" fontAlgn="ctr"/>
                      <a:r>
                        <a:rPr lang="it-IT" sz="1600" u="none" strike="noStrike" dirty="0">
                          <a:effectLst/>
                        </a:rPr>
                        <a:t>Carrelli persi spesa alimentare annuale, sulla mediana (carrello single=90€)</a:t>
                      </a:r>
                      <a:endParaRPr lang="it-IT" sz="1600" b="0" i="0" u="none" strike="noStrike" dirty="0">
                        <a:solidFill>
                          <a:srgbClr val="000000"/>
                        </a:solidFill>
                        <a:effectLst/>
                        <a:latin typeface="Aptos Narrow" panose="020B0004020202020204" pitchFamily="34" charset="0"/>
                      </a:endParaRPr>
                    </a:p>
                  </a:txBody>
                  <a:tcPr marL="6350" marR="6350" marT="6350" marB="0" anchor="ctr"/>
                </a:tc>
                <a:extLst>
                  <a:ext uri="{0D108BD9-81ED-4DB2-BD59-A6C34878D82A}">
                    <a16:rowId xmlns:a16="http://schemas.microsoft.com/office/drawing/2014/main" val="1751175452"/>
                  </a:ext>
                </a:extLst>
              </a:tr>
              <a:tr h="184150">
                <a:tc>
                  <a:txBody>
                    <a:bodyPr/>
                    <a:lstStyle/>
                    <a:p>
                      <a:pPr algn="l" fontAlgn="b"/>
                      <a:r>
                        <a:rPr lang="it-IT" sz="1600" u="none" strike="noStrike">
                          <a:effectLst/>
                        </a:rPr>
                        <a:t>Bireddito senza carichi</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317 €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58 €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701 €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-8</a:t>
                      </a:r>
                      <a:endParaRPr lang="it-IT" sz="1600" b="0"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85172476"/>
                  </a:ext>
                </a:extLst>
              </a:tr>
              <a:tr h="184150">
                <a:tc>
                  <a:txBody>
                    <a:bodyPr/>
                    <a:lstStyle/>
                    <a:p>
                      <a:pPr algn="l" fontAlgn="b"/>
                      <a:r>
                        <a:rPr lang="it-IT" sz="1600" u="none" strike="noStrike">
                          <a:effectLst/>
                        </a:rPr>
                        <a:t>Separati/Divorziati senza carichi</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262 €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48 €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579 €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-6</a:t>
                      </a:r>
                      <a:endParaRPr lang="it-IT" sz="1600" b="0"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783930141"/>
                  </a:ext>
                </a:extLst>
              </a:tr>
              <a:tr h="184150">
                <a:tc>
                  <a:txBody>
                    <a:bodyPr/>
                    <a:lstStyle/>
                    <a:p>
                      <a:pPr algn="l" fontAlgn="b"/>
                      <a:r>
                        <a:rPr lang="it-IT" sz="1600" u="none" strike="noStrike" dirty="0">
                          <a:effectLst/>
                        </a:rPr>
                        <a:t>Single_ </a:t>
                      </a:r>
                      <a:r>
                        <a:rPr lang="it-IT" sz="1600" u="none" strike="noStrike" dirty="0" err="1">
                          <a:effectLst/>
                        </a:rPr>
                        <a:t>UdF_con</a:t>
                      </a:r>
                      <a:r>
                        <a:rPr lang="it-IT" sz="1600" u="none" strike="noStrike" dirty="0">
                          <a:effectLst/>
                        </a:rPr>
                        <a:t> carichi</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247 €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45 €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545 €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-6</a:t>
                      </a:r>
                      <a:endParaRPr lang="it-IT" sz="1600" b="0"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682936859"/>
                  </a:ext>
                </a:extLst>
              </a:tr>
              <a:tr h="184150">
                <a:tc>
                  <a:txBody>
                    <a:bodyPr/>
                    <a:lstStyle/>
                    <a:p>
                      <a:pPr algn="l" fontAlgn="b"/>
                      <a:r>
                        <a:rPr lang="it-IT" sz="1600" u="none" strike="noStrike" dirty="0">
                          <a:effectLst/>
                        </a:rPr>
                        <a:t>Single_ </a:t>
                      </a:r>
                      <a:r>
                        <a:rPr lang="it-IT" sz="1600" u="none" strike="noStrike" dirty="0" err="1">
                          <a:effectLst/>
                        </a:rPr>
                        <a:t>UdF_senza</a:t>
                      </a:r>
                      <a:r>
                        <a:rPr lang="it-IT" sz="1600" u="none" strike="noStrike" dirty="0">
                          <a:effectLst/>
                        </a:rPr>
                        <a:t> carichi</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241 €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44 €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532 €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-6</a:t>
                      </a:r>
                      <a:endParaRPr lang="it-IT" sz="1600" b="0"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4016084655"/>
                  </a:ext>
                </a:extLst>
              </a:tr>
              <a:tr h="184150">
                <a:tc>
                  <a:txBody>
                    <a:bodyPr/>
                    <a:lstStyle/>
                    <a:p>
                      <a:pPr algn="l" fontAlgn="b"/>
                      <a:r>
                        <a:rPr lang="it-IT" sz="1600" u="none" strike="noStrike">
                          <a:effectLst/>
                        </a:rPr>
                        <a:t>Bireddito con carichi</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239 €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44 €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527 €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-6</a:t>
                      </a:r>
                      <a:endParaRPr lang="it-IT" sz="1600" b="0"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693390453"/>
                  </a:ext>
                </a:extLst>
              </a:tr>
              <a:tr h="184150">
                <a:tc>
                  <a:txBody>
                    <a:bodyPr/>
                    <a:lstStyle/>
                    <a:p>
                      <a:pPr algn="l" fontAlgn="b"/>
                      <a:r>
                        <a:rPr lang="it-IT" sz="1600" u="none" strike="noStrike">
                          <a:effectLst/>
                        </a:rPr>
                        <a:t>Vedovo/a senza carichi</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219 €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40 €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483 €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-5</a:t>
                      </a:r>
                      <a:endParaRPr lang="it-IT" sz="1600" b="0"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325706369"/>
                  </a:ext>
                </a:extLst>
              </a:tr>
              <a:tr h="184150">
                <a:tc>
                  <a:txBody>
                    <a:bodyPr/>
                    <a:lstStyle/>
                    <a:p>
                      <a:pPr algn="l" fontAlgn="b"/>
                      <a:r>
                        <a:rPr lang="it-IT" sz="1600" u="none" strike="noStrike">
                          <a:effectLst/>
                        </a:rPr>
                        <a:t>Separati/Divorziati con carichi</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208 €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38 €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459 €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-5</a:t>
                      </a:r>
                      <a:endParaRPr lang="it-IT" sz="1600" b="0"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3506906897"/>
                  </a:ext>
                </a:extLst>
              </a:tr>
              <a:tr h="184150">
                <a:tc>
                  <a:txBody>
                    <a:bodyPr/>
                    <a:lstStyle/>
                    <a:p>
                      <a:pPr algn="l" fontAlgn="b"/>
                      <a:r>
                        <a:rPr lang="it-IT" sz="1600" u="none" strike="noStrike">
                          <a:effectLst/>
                        </a:rPr>
                        <a:t>Monoreddito solo coniuge</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183 €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34 €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404 €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-4</a:t>
                      </a:r>
                      <a:endParaRPr lang="it-IT" sz="1600" b="0" i="0" u="none" strike="noStrike">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030420609"/>
                  </a:ext>
                </a:extLst>
              </a:tr>
              <a:tr h="184150">
                <a:tc>
                  <a:txBody>
                    <a:bodyPr/>
                    <a:lstStyle/>
                    <a:p>
                      <a:pPr algn="l" fontAlgn="b"/>
                      <a:r>
                        <a:rPr lang="it-IT" sz="1600" u="none" strike="noStrike">
                          <a:effectLst/>
                        </a:rPr>
                        <a:t>Monoreddito con carichi</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151 €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28 €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334 €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-4</a:t>
                      </a:r>
                      <a:endParaRPr lang="it-IT" sz="1600" b="0"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611510570"/>
                  </a:ext>
                </a:extLst>
              </a:tr>
              <a:tr h="184150">
                <a:tc>
                  <a:txBody>
                    <a:bodyPr/>
                    <a:lstStyle/>
                    <a:p>
                      <a:pPr algn="l" fontAlgn="b"/>
                      <a:r>
                        <a:rPr lang="it-IT" sz="1600" u="none" strike="noStrike">
                          <a:effectLst/>
                        </a:rPr>
                        <a:t>Vedovo/a con carichi</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151 €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28 €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332 €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-4</a:t>
                      </a:r>
                      <a:endParaRPr lang="it-IT" sz="1600" b="0"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2486004253"/>
                  </a:ext>
                </a:extLst>
              </a:tr>
              <a:tr h="184150">
                <a:tc>
                  <a:txBody>
                    <a:bodyPr/>
                    <a:lstStyle/>
                    <a:p>
                      <a:pPr algn="l" fontAlgn="b"/>
                      <a:r>
                        <a:rPr lang="it-IT" sz="1600" u="none" strike="noStrike">
                          <a:effectLst/>
                        </a:rPr>
                        <a:t>Totale panel caf acli 2019-2023</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240 €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                                    44 € </a:t>
                      </a:r>
                      <a:endParaRPr lang="it-IT" sz="16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a:effectLst/>
                        </a:rPr>
                        <a:t>-                                     531 € </a:t>
                      </a:r>
                      <a:endParaRPr lang="it-IT" sz="1600" b="0" i="0" u="none" strike="noStrike">
                        <a:solidFill>
                          <a:srgbClr val="000000"/>
                        </a:solidFill>
                        <a:effectLst/>
                        <a:latin typeface="Aptos Narrow" panose="020B0004020202020204" pitchFamily="34" charset="0"/>
                      </a:endParaRPr>
                    </a:p>
                  </a:txBody>
                  <a:tcPr marL="6350" marR="6350" marT="6350" marB="0" anchor="b"/>
                </a:tc>
                <a:tc>
                  <a:txBody>
                    <a:bodyPr/>
                    <a:lstStyle/>
                    <a:p>
                      <a:pPr algn="ctr" fontAlgn="b"/>
                      <a:r>
                        <a:rPr lang="it-IT" sz="1600" u="none" strike="noStrike" dirty="0">
                          <a:effectLst/>
                        </a:rPr>
                        <a:t>-6</a:t>
                      </a:r>
                      <a:endParaRPr lang="it-IT" sz="1600" b="0"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1305116602"/>
                  </a:ext>
                </a:extLst>
              </a:tr>
            </a:tbl>
          </a:graphicData>
        </a:graphic>
      </p:graphicFrame>
    </p:spTree>
    <p:extLst>
      <p:ext uri="{BB962C8B-B14F-4D97-AF65-F5344CB8AC3E}">
        <p14:creationId xmlns:p14="http://schemas.microsoft.com/office/powerpoint/2010/main" val="225719590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798a57ac-b898-4c58-89bf-b7278bb1d67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7E2D9A71784B834BAA051F536B013DA7" ma:contentTypeVersion="16" ma:contentTypeDescription="Creare un nuovo documento." ma:contentTypeScope="" ma:versionID="1a03d186e0ced0d9d9ee2e1be7a8b525">
  <xsd:schema xmlns:xsd="http://www.w3.org/2001/XMLSchema" xmlns:xs="http://www.w3.org/2001/XMLSchema" xmlns:p="http://schemas.microsoft.com/office/2006/metadata/properties" xmlns:ns3="2f4eff91-42cb-4f31-9eb8-1225c7525a2e" xmlns:ns4="798a57ac-b898-4c58-89bf-b7278bb1d679" targetNamespace="http://schemas.microsoft.com/office/2006/metadata/properties" ma:root="true" ma:fieldsID="47f678a8f01897c4607d2b8ba312fd3d" ns3:_="" ns4:_="">
    <xsd:import namespace="2f4eff91-42cb-4f31-9eb8-1225c7525a2e"/>
    <xsd:import namespace="798a57ac-b898-4c58-89bf-b7278bb1d67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GenerationTime" minOccurs="0"/>
                <xsd:element ref="ns4:MediaServiceEventHashCode" minOccurs="0"/>
                <xsd:element ref="ns4:MediaLengthInSeconds" minOccurs="0"/>
                <xsd:element ref="ns4:MediaServiceAutoKeyPoints" minOccurs="0"/>
                <xsd:element ref="ns4:MediaServiceKeyPoints" minOccurs="0"/>
                <xsd:element ref="ns4:_activity" minOccurs="0"/>
                <xsd:element ref="ns4:MediaServiceObjectDetectorVersion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4eff91-42cb-4f31-9eb8-1225c7525a2e" elementFormDefault="qualified">
    <xsd:import namespace="http://schemas.microsoft.com/office/2006/documentManagement/types"/>
    <xsd:import namespace="http://schemas.microsoft.com/office/infopath/2007/PartnerControls"/>
    <xsd:element name="SharedWithUsers" ma:index="8" nillable="true" ma:displayName="Condivis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Condiviso con dettagli" ma:description="" ma:internalName="SharedWithDetails" ma:readOnly="true">
      <xsd:simpleType>
        <xsd:restriction base="dms:Note">
          <xsd:maxLength value="255"/>
        </xsd:restriction>
      </xsd:simpleType>
    </xsd:element>
    <xsd:element name="SharingHintHash" ma:index="10" nillable="true" ma:displayName="Hash suggerimento condivisione"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a57ac-b898-4c58-89bf-b7278bb1d679"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3D0717-DD9A-4868-82FC-13E91BB80668}">
  <ds:schemaRefs>
    <ds:schemaRef ds:uri="http://schemas.microsoft.com/office/infopath/2007/PartnerControls"/>
    <ds:schemaRef ds:uri="http://purl.org/dc/elements/1.1/"/>
    <ds:schemaRef ds:uri="http://schemas.microsoft.com/office/2006/metadata/properties"/>
    <ds:schemaRef ds:uri="798a57ac-b898-4c58-89bf-b7278bb1d679"/>
    <ds:schemaRef ds:uri="http://purl.org/dc/terms/"/>
    <ds:schemaRef ds:uri="http://schemas.openxmlformats.org/package/2006/metadata/core-properties"/>
    <ds:schemaRef ds:uri="http://schemas.microsoft.com/office/2006/documentManagement/types"/>
    <ds:schemaRef ds:uri="2f4eff91-42cb-4f31-9eb8-1225c7525a2e"/>
    <ds:schemaRef ds:uri="http://www.w3.org/XML/1998/namespace"/>
    <ds:schemaRef ds:uri="http://purl.org/dc/dcmitype/"/>
  </ds:schemaRefs>
</ds:datastoreItem>
</file>

<file path=customXml/itemProps2.xml><?xml version="1.0" encoding="utf-8"?>
<ds:datastoreItem xmlns:ds="http://schemas.openxmlformats.org/officeDocument/2006/customXml" ds:itemID="{C2521F22-2FA5-49A1-8589-DF9BE2712C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4eff91-42cb-4f31-9eb8-1225c7525a2e"/>
    <ds:schemaRef ds:uri="798a57ac-b898-4c58-89bf-b7278bb1d6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BBF6C21-6B6F-46F2-B23B-7A5C78D2D6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5835</TotalTime>
  <Words>2362</Words>
  <Application>Microsoft Office PowerPoint</Application>
  <PresentationFormat>Widescreen</PresentationFormat>
  <Paragraphs>284</Paragraphs>
  <Slides>25</Slides>
  <Notes>3</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25</vt:i4>
      </vt:variant>
    </vt:vector>
  </HeadingPairs>
  <TitlesOfParts>
    <vt:vector size="35" baseType="lpstr">
      <vt:lpstr>Aptos Narrow</vt:lpstr>
      <vt:lpstr>Arial</vt:lpstr>
      <vt:lpstr>Bebas Neue</vt:lpstr>
      <vt:lpstr>Calibri</vt:lpstr>
      <vt:lpstr>Calibri Light</vt:lpstr>
      <vt:lpstr>Font di sistema regolare</vt:lpstr>
      <vt:lpstr>Impact</vt:lpstr>
      <vt:lpstr>Segoe UI Black</vt:lpstr>
      <vt:lpstr>Wingdings 3</vt:lpstr>
      <vt:lpstr>Tema di Office</vt:lpstr>
      <vt:lpstr>L’impatto dell’inflazione sui redditi degli italiani Osservatorio nazionale ACLI REDDITI E FAMIGLIE</vt:lpstr>
      <vt:lpstr>#02 contenuti della presentazione</vt:lpstr>
      <vt:lpstr>#03 Punti di forza dell’ONRF</vt:lpstr>
      <vt:lpstr>#04 Alcune definizioni</vt:lpstr>
      <vt:lpstr>#05  LA consistenza numerica del Panel onFR ACLI</vt:lpstr>
      <vt:lpstr>Presentazione standard di PowerPoint</vt:lpstr>
      <vt:lpstr>Presentazione standard di PowerPoint</vt:lpstr>
      <vt:lpstr>#08 perdita e guadagno di reddito equivalente IN EURO PANEL CAF ACLI, modD.730/2020 - mod.730/2023 </vt:lpstr>
      <vt:lpstr>Presentazione standard di PowerPoint</vt:lpstr>
      <vt:lpstr>Presentazione standard di PowerPoint</vt:lpstr>
      <vt:lpstr>#11  Interessi sui mutui per acquisto abitazione v.a. e %, mod.730/2020-mod.730/2023</vt:lpstr>
      <vt:lpstr>#12  Interessi sui mutui per acquisto abitazione v.a. e %, MUTUI ACCESI DAL mod.730/2021</vt:lpstr>
      <vt:lpstr>#13 FAMIGLIE UNIPERSONALI OVER 70, mod.730/2023 (Assenza coniuge, nessun carico familiare, sopra i 70 anni, % panel)</vt:lpstr>
      <vt:lpstr>#14  quante famiglie sono entrate e quante sono uscite dalla soglia di povertà relativa  v.a. e % Panel, modd.730/ 2020-2023</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#21 detrazione Spesa per attività sportiva figli</vt:lpstr>
      <vt:lpstr>#22 a quanti carrelli della spesa corrisponde la perdita di potere di acquisto?</vt:lpstr>
      <vt:lpstr>#23 LA COSTRUZIONE DEL PANEL ONFR acli</vt:lpstr>
      <vt:lpstr>#24                                     IN SINTESI</vt:lpstr>
      <vt:lpstr>GRAZIE PER L’ATTENZIONE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Relazione di missione</dc:title>
  <dc:creator>Alessandro Serini</dc:creator>
  <cp:lastModifiedBy>Alessandro Serini</cp:lastModifiedBy>
  <cp:revision>259</cp:revision>
  <dcterms:created xsi:type="dcterms:W3CDTF">2022-02-04T11:40:39Z</dcterms:created>
  <dcterms:modified xsi:type="dcterms:W3CDTF">2024-02-20T20:16:34Z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0x0101007E2D9A71784B834BAA051F536B013DA7</vt:lpwstr>
  </property>
</Properties>
</file>