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9" r:id="rId2"/>
    <p:sldId id="304" r:id="rId3"/>
    <p:sldId id="303" r:id="rId4"/>
    <p:sldId id="305" r:id="rId5"/>
    <p:sldId id="306" r:id="rId6"/>
    <p:sldId id="307" r:id="rId7"/>
    <p:sldId id="308" r:id="rId8"/>
    <p:sldId id="258" r:id="rId9"/>
    <p:sldId id="309" r:id="rId10"/>
    <p:sldId id="310" r:id="rId11"/>
    <p:sldId id="31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2C7C"/>
    <a:srgbClr val="FDC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6"/>
    <p:restoredTop sz="94694"/>
  </p:normalViewPr>
  <p:slideViewPr>
    <p:cSldViewPr snapToGrid="0">
      <p:cViewPr varScale="1">
        <p:scale>
          <a:sx n="95" d="100"/>
          <a:sy n="95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artel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  <a:ea typeface="+mn-ea"/>
                <a:cs typeface="+mn-cs"/>
              </a:defRPr>
            </a:pPr>
            <a:r>
              <a:rPr lang="it-IT" dirty="0">
                <a:solidFill>
                  <a:srgbClr val="812C7C"/>
                </a:solidFill>
              </a:rPr>
              <a:t>Tra i seguenti quali sono i tre temi di attualità che segui più da vicino?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DC7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Foglio2!$A$4:$B$11</c:f>
              <c:strCache>
                <c:ptCount val="8"/>
                <c:pt idx="0">
                  <c:v>Il diritto alla casa </c:v>
                </c:pt>
                <c:pt idx="1">
                  <c:v>I diritti civili delle minoranze </c:v>
                </c:pt>
                <c:pt idx="2">
                  <c:v>La guerra tra Russia e Ucraina </c:v>
                </c:pt>
                <c:pt idx="3">
                  <c:v>La guerra tra Israele e Hamas </c:v>
                </c:pt>
                <c:pt idx="4">
                  <c:v>La salute mentale </c:v>
                </c:pt>
                <c:pt idx="5">
                  <c:v>La violenza di genere </c:v>
                </c:pt>
                <c:pt idx="6">
                  <c:v>Le conseguenze del cambiamento climatico </c:v>
                </c:pt>
                <c:pt idx="7">
                  <c:v>Il salario minimo </c:v>
                </c:pt>
              </c:strCache>
            </c:strRef>
          </c:cat>
          <c:val>
            <c:numRef>
              <c:f>Foglio2!$C$4:$C$11</c:f>
              <c:numCache>
                <c:formatCode>0.0</c:formatCode>
                <c:ptCount val="8"/>
                <c:pt idx="0">
                  <c:v>15.7</c:v>
                </c:pt>
                <c:pt idx="1">
                  <c:v>16.2</c:v>
                </c:pt>
                <c:pt idx="2">
                  <c:v>22.6</c:v>
                </c:pt>
                <c:pt idx="3">
                  <c:v>28.9</c:v>
                </c:pt>
                <c:pt idx="4">
                  <c:v>32.299999999999997</c:v>
                </c:pt>
                <c:pt idx="5">
                  <c:v>34.4</c:v>
                </c:pt>
                <c:pt idx="6">
                  <c:v>36</c:v>
                </c:pt>
                <c:pt idx="7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0-4647-AF1D-57BA8D582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83648367"/>
        <c:axId val="1708674800"/>
      </c:barChart>
      <c:catAx>
        <c:axId val="1083648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  <a:ea typeface="+mn-ea"/>
                <a:cs typeface="+mn-cs"/>
              </a:defRPr>
            </a:pPr>
            <a:endParaRPr lang="it-IT"/>
          </a:p>
        </c:txPr>
        <c:crossAx val="1708674800"/>
        <c:crosses val="autoZero"/>
        <c:auto val="1"/>
        <c:lblAlgn val="ctr"/>
        <c:lblOffset val="100"/>
        <c:noMultiLvlLbl val="0"/>
      </c:catAx>
      <c:valAx>
        <c:axId val="170867480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83648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Barlow" pitchFamily="2" charset="77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  <a:ea typeface="+mn-ea"/>
                <a:cs typeface="+mn-cs"/>
              </a:defRPr>
            </a:pPr>
            <a:r>
              <a:rPr lang="it-IT" dirty="0">
                <a:solidFill>
                  <a:srgbClr val="812C7C"/>
                </a:solidFill>
              </a:rPr>
              <a:t>Su una scala da 1 a 10, oggi, per quali cause vale la pena impegnarsi? (medie)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DC7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Foglio3!$A$3:$A$14</c:f>
              <c:strCache>
                <c:ptCount val="12"/>
                <c:pt idx="0">
                  <c:v>Difendere le minoranze religiose </c:v>
                </c:pt>
                <c:pt idx="1">
                  <c:v>Rafforzare il potere politico dell’Europa </c:v>
                </c:pt>
                <c:pt idx="2">
                  <c:v>Superare il capitalismo </c:v>
                </c:pt>
                <c:pt idx="3">
                  <c:v>Difendere i diritti delle persone LGBTQ+ </c:v>
                </c:pt>
                <c:pt idx="4">
                  <c:v>Tutelare il valore della democrazia </c:v>
                </c:pt>
                <c:pt idx="5">
                  <c:v>Lottare contro il razzismo </c:v>
                </c:pt>
                <c:pt idx="6">
                  <c:v>Raggiungere la parità tra i sessi </c:v>
                </c:pt>
                <c:pt idx="7">
                  <c:v>Ridurre le diseguaglianze </c:v>
                </c:pt>
                <c:pt idx="8">
                  <c:v>Diffondere la pace nel mondo </c:v>
                </c:pt>
                <c:pt idx="9">
                  <c:v>Difendere l’ambiente </c:v>
                </c:pt>
                <c:pt idx="10">
                  <c:v>Lottare contro la povertà </c:v>
                </c:pt>
                <c:pt idx="11">
                  <c:v>Difendere i diritti umani </c:v>
                </c:pt>
              </c:strCache>
            </c:strRef>
          </c:cat>
          <c:val>
            <c:numRef>
              <c:f>Foglio3!$B$3:$B$14</c:f>
              <c:numCache>
                <c:formatCode>0.0</c:formatCode>
                <c:ptCount val="12"/>
                <c:pt idx="0">
                  <c:v>6</c:v>
                </c:pt>
                <c:pt idx="1">
                  <c:v>6.1</c:v>
                </c:pt>
                <c:pt idx="2">
                  <c:v>6.5</c:v>
                </c:pt>
                <c:pt idx="3">
                  <c:v>6.6</c:v>
                </c:pt>
                <c:pt idx="4">
                  <c:v>7.3</c:v>
                </c:pt>
                <c:pt idx="5">
                  <c:v>7.4</c:v>
                </c:pt>
                <c:pt idx="6">
                  <c:v>7.5</c:v>
                </c:pt>
                <c:pt idx="7">
                  <c:v>7.6</c:v>
                </c:pt>
                <c:pt idx="8">
                  <c:v>7.8</c:v>
                </c:pt>
                <c:pt idx="9">
                  <c:v>7.9</c:v>
                </c:pt>
                <c:pt idx="10">
                  <c:v>7.9</c:v>
                </c:pt>
                <c:pt idx="1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1-004B-A651-9BC6AC5CE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83534527"/>
        <c:axId val="1074919903"/>
      </c:barChart>
      <c:catAx>
        <c:axId val="1083534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  <a:ea typeface="+mn-ea"/>
                <a:cs typeface="+mn-cs"/>
              </a:defRPr>
            </a:pPr>
            <a:endParaRPr lang="it-IT"/>
          </a:p>
        </c:txPr>
        <c:crossAx val="1074919903"/>
        <c:crosses val="autoZero"/>
        <c:auto val="1"/>
        <c:lblAlgn val="ctr"/>
        <c:lblOffset val="100"/>
        <c:noMultiLvlLbl val="0"/>
      </c:catAx>
      <c:valAx>
        <c:axId val="1074919903"/>
        <c:scaling>
          <c:orientation val="minMax"/>
          <c:max val="10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  <a:ea typeface="+mn-ea"/>
                <a:cs typeface="+mn-cs"/>
              </a:defRPr>
            </a:pPr>
            <a:endParaRPr lang="it-IT"/>
          </a:p>
        </c:txPr>
        <c:crossAx val="10835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itchFamily="2" charset="77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rgbClr val="812C7C"/>
                </a:solidFill>
                <a:latin typeface="Barlow Condensed" pitchFamily="2" charset="77"/>
                <a:ea typeface="+mn-ea"/>
                <a:cs typeface="Times New Roman" panose="02020603050405020304" pitchFamily="18" charset="0"/>
              </a:defRPr>
            </a:pPr>
            <a:r>
              <a:rPr lang="it-IT" sz="2400" b="0" dirty="0">
                <a:solidFill>
                  <a:srgbClr val="812C7C"/>
                </a:solidFill>
              </a:rPr>
              <a:t>Quale tra i seguenti tipi di partiti o candidati pensi possa meglio tutelare gli interessi dei giovani?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rgbClr val="812C7C"/>
              </a:solidFill>
              <a:latin typeface="Barlow Condensed" pitchFamily="2" charset="77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DC72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951A8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68-644D-9528-FBE47D4E10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itchFamily="2" charset="77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Foglio5!$A$4:$B$10</c:f>
              <c:strCache>
                <c:ptCount val="7"/>
                <c:pt idx="0">
                  <c:v>Partiti o candidati under30 </c:v>
                </c:pt>
                <c:pt idx="1">
                  <c:v>Partiti o coalizioni progressiste/socialisti </c:v>
                </c:pt>
                <c:pt idx="2">
                  <c:v>Partiti o coalizioni centriste/moderate </c:v>
                </c:pt>
                <c:pt idx="3">
                  <c:v>Partiti o coalizioni conservatori/di destra </c:v>
                </c:pt>
                <c:pt idx="4">
                  <c:v>Movimenti civici o indipendenti (non legati a grandi partiti) </c:v>
                </c:pt>
                <c:pt idx="5">
                  <c:v>Partiti con programmi specifici per il lavoro e l'istruzione giovanile </c:v>
                </c:pt>
                <c:pt idx="6">
                  <c:v>Non saprei </c:v>
                </c:pt>
              </c:strCache>
            </c:strRef>
          </c:cat>
          <c:val>
            <c:numRef>
              <c:f>Foglio5!$C$4:$C$10</c:f>
              <c:numCache>
                <c:formatCode>0.0</c:formatCode>
                <c:ptCount val="7"/>
                <c:pt idx="0">
                  <c:v>24.1</c:v>
                </c:pt>
                <c:pt idx="1">
                  <c:v>16.5</c:v>
                </c:pt>
                <c:pt idx="2">
                  <c:v>9.5</c:v>
                </c:pt>
                <c:pt idx="3">
                  <c:v>8.5</c:v>
                </c:pt>
                <c:pt idx="4">
                  <c:v>19</c:v>
                </c:pt>
                <c:pt idx="5">
                  <c:v>35.1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8-644D-9528-FBE47D4E10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042905663"/>
        <c:axId val="1042885359"/>
      </c:barChart>
      <c:catAx>
        <c:axId val="1042905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042885359"/>
        <c:crosses val="autoZero"/>
        <c:auto val="1"/>
        <c:lblAlgn val="ctr"/>
        <c:lblOffset val="100"/>
        <c:noMultiLvlLbl val="0"/>
      </c:catAx>
      <c:valAx>
        <c:axId val="1042885359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4290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Barlow Condensed" pitchFamily="2" charset="77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12F97-1945-57DB-B7FE-1D2422F2A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F979C4-8663-7BE0-FF61-29FD398C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D2AAA1-41EF-4B11-B6B0-1F925212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481C86-118F-8A1C-8423-5BA07DD3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22AFE1-A681-529B-F1F5-07F8CE65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65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09AA1-8D27-2EE6-2A85-554DE764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B5DC7F-8071-0931-09FD-270FC3334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413445-0D27-B5F7-01AE-87E61F36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C435FE-3811-8538-BAC6-88077296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D3E463-F3F8-0F2E-9E5A-35916EAB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81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2A48FA-BFD3-CB96-D2C5-C59587DED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8C4618-22CB-E649-1CBF-10A91AE8F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8E0547-138A-4858-2412-1F73D9CE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521E95-B6AD-C3C1-F97E-7E29D00F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B865AC-E9B8-B2EE-90A5-E843D0FA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F611FC-0345-75CB-CC9D-7740AD60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77A2F0-144D-297F-7896-CE25B1583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8433D2-F9D4-036E-9579-4B0FF9D3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045D91-B8AB-0BB7-30E2-C80AA0F3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3E398-9959-E41A-0D7C-E1F0D69F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Elementi grafici, schermata, grafica, design&#10;&#10;Il contenuto generato dall'IA potrebbe non essere corretto.">
            <a:extLst>
              <a:ext uri="{FF2B5EF4-FFF2-40B4-BE49-F238E27FC236}">
                <a16:creationId xmlns:a16="http://schemas.microsoft.com/office/drawing/2014/main" id="{F563CBD8-A933-E980-3C1E-15C3C61E3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5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1ED87F-1F13-DE37-E45D-988A8EBF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5D0358-111D-CB97-DB2D-633F4858D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5FC8E0-82CC-A211-56FE-BE9EF757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1357BE-E1C8-28F7-5A67-C08A0641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05410-E0F8-9B6F-FD41-198DAF1B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25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7F7DC-FFE8-BCA1-A8B9-7B78B6D0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94C002-67E2-DDD4-D366-8FBD1FE54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FF3A20-02F9-6FE3-1F58-348B7A36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D5402C-B515-0EBC-4BB9-964FE033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683C23-C268-FEA0-B3F1-486E5CCD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AF4F35-30C8-E8E1-1E19-697DF757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71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70665-9D93-5025-974F-221E1175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D85517-C2A0-9B26-087A-65DDCC18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5D6478-2A8B-5E1D-9E58-3F2B29B72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7D3918-94FF-6F22-B7D7-19A686FEC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F8C3F4-50D9-2941-4D8D-5BE70563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E5A7AE-ECD5-0E3A-28A8-C0016D6B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508B5F-E663-20D4-C414-FE68F851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7B8BA4-E1FE-DDF8-29E5-39E4719A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12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1C7E7-5411-6864-B8A5-CC463921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E9D21D9-981E-DF75-7206-F8BAF473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0CA96E-D7A8-5ACD-D950-42611D57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D62C9B-8C8C-9ADB-BB85-E0D6CBF5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89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2930B7-AC85-690F-1EEC-0103FCA5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594F08-6D36-F809-68DD-E83F2450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988957-B376-4ACE-4420-5A8A6261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81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34A357-6AB8-5F5C-8392-1E25AA0E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515A47-AFEB-BF11-D851-9B4A3907E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6570D3-4202-20D8-C329-BADAC3357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9CD4DA-F672-5D94-5545-29B4BA0E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A2B641-EAA0-A697-CC44-30181C3D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BD4847-BEED-8DC5-6782-D661ACBD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8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0F649D-DFAF-DE8F-0ED7-8C4FACE3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0DDB9A-2418-D241-23F5-CF8711D25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BAB4B8-9ACB-F208-58F6-CAD581FF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CE1BEB-9DD6-F239-C296-AEF00AE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A7E719-4326-0933-4B78-574051ED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AF8F0B-7CCB-2515-F21D-9C837646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9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79C872-6C3C-FFD9-B02B-B65C2C60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328D2D-3C13-ED99-5A76-078F83C3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A8CC92-CC50-0B0C-75C1-39EC297A2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226E-2ED6-244A-9E0D-4FB1E67EFA0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865957-8DAE-AB4F-601D-3F9A5C8B7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96BC2-C4F0-D130-68F9-E3446AC4F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81D5E-61AF-AD40-B0CD-A7A99F3833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6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77B60-7AB8-4E0F-9199-A39EED22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089" y="2998694"/>
            <a:ext cx="7546554" cy="2727192"/>
          </a:xfrm>
        </p:spPr>
        <p:txBody>
          <a:bodyPr>
            <a:normAutofit/>
          </a:bodyPr>
          <a:lstStyle/>
          <a:p>
            <a:pPr algn="r"/>
            <a:r>
              <a:rPr lang="it-IT" b="1" dirty="0">
                <a:solidFill>
                  <a:srgbClr val="812C7C"/>
                </a:solidFill>
                <a:latin typeface="Bebas Neue Bold" pitchFamily="2" charset="77"/>
              </a:rPr>
              <a:t>NÉ DENTRO, NÉ CONTRO? </a:t>
            </a:r>
            <a:br>
              <a:rPr lang="it-IT" dirty="0">
                <a:latin typeface="Barlow" pitchFamily="2" charset="77"/>
              </a:rPr>
            </a:br>
            <a:r>
              <a:rPr lang="it-IT" sz="3000" dirty="0">
                <a:latin typeface="Barlow" pitchFamily="2" charset="77"/>
              </a:rPr>
              <a:t>I giovani e la politica: percezioni, esperienze e condizioni di partecipazione</a:t>
            </a:r>
            <a:br>
              <a:rPr lang="it-IT" sz="3000" dirty="0">
                <a:latin typeface="Barlow" pitchFamily="2" charset="77"/>
              </a:rPr>
            </a:br>
            <a:br>
              <a:rPr lang="it-IT" sz="3000" dirty="0">
                <a:latin typeface="Barlow" pitchFamily="2" charset="77"/>
              </a:rPr>
            </a:br>
            <a:r>
              <a:rPr lang="it-IT" sz="2000" dirty="0">
                <a:latin typeface="Barlow" pitchFamily="2" charset="77"/>
              </a:rPr>
              <a:t>Anticipazioni stampa della ricerca – 23.09.2025</a:t>
            </a:r>
            <a:endParaRPr lang="it-IT" sz="2000" dirty="0">
              <a:solidFill>
                <a:srgbClr val="FDC721"/>
              </a:solidFill>
              <a:latin typeface="Barlow" pitchFamily="2" charset="77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E41E85-38DC-4802-8D7A-56921CEE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Immagine 5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4D268C1F-2BE9-438D-0B7D-B348A199E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14" y="397529"/>
            <a:ext cx="3612775" cy="36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7064781-695A-0ABD-2FFD-8E860DB7A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341" y="1748118"/>
            <a:ext cx="3644153" cy="1042613"/>
          </a:xfrm>
        </p:spPr>
        <p:txBody>
          <a:bodyPr>
            <a:normAutofit fontScale="90000"/>
          </a:bodyPr>
          <a:lstStyle/>
          <a:p>
            <a:pPr algn="l"/>
            <a:r>
              <a:rPr lang="it-IT" b="1" spc="-300" dirty="0">
                <a:solidFill>
                  <a:srgbClr val="812C7C"/>
                </a:solidFill>
                <a:latin typeface="Bebas Neue Bold"/>
              </a:rPr>
              <a:t>Programma</a:t>
            </a:r>
            <a:br>
              <a:rPr lang="it-IT" b="1" spc="-300" dirty="0">
                <a:solidFill>
                  <a:srgbClr val="812C7C"/>
                </a:solidFill>
                <a:latin typeface="Bebas Neue Bold"/>
              </a:rPr>
            </a:br>
            <a:r>
              <a:rPr lang="it-IT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ok" pitchFamily="2" charset="77"/>
              </a:rPr>
              <a:t>26 settembre</a:t>
            </a:r>
            <a:br>
              <a:rPr lang="it-IT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ok" pitchFamily="2" charset="77"/>
              </a:rPr>
            </a:br>
            <a:r>
              <a:rPr lang="it-IT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ok" pitchFamily="2" charset="77"/>
              </a:rPr>
              <a:t>pomeriggio</a:t>
            </a:r>
            <a:endParaRPr lang="it-IT" spc="-300" dirty="0">
              <a:solidFill>
                <a:schemeClr val="tx1">
                  <a:lumMod val="85000"/>
                  <a:lumOff val="15000"/>
                </a:schemeClr>
              </a:solidFill>
              <a:latin typeface="Bebas Neue Book" pitchFamily="2" charset="77"/>
            </a:endParaRPr>
          </a:p>
        </p:txBody>
      </p:sp>
      <p:pic>
        <p:nvPicPr>
          <p:cNvPr id="3" name="Immagine 2" descr="Immagine che contiene schermata, testo, design&#10;&#10;Descrizione generata automaticamente">
            <a:extLst>
              <a:ext uri="{FF2B5EF4-FFF2-40B4-BE49-F238E27FC236}">
                <a16:creationId xmlns:a16="http://schemas.microsoft.com/office/drawing/2014/main" id="{74718DFA-C8C3-01F9-E9F7-2B47E1362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832" y="208429"/>
            <a:ext cx="9200704" cy="64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7064781-695A-0ABD-2FFD-8E860DB7A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8470" y="981635"/>
            <a:ext cx="3644153" cy="1042613"/>
          </a:xfrm>
        </p:spPr>
        <p:txBody>
          <a:bodyPr>
            <a:normAutofit fontScale="90000"/>
          </a:bodyPr>
          <a:lstStyle/>
          <a:p>
            <a:pPr algn="l"/>
            <a:r>
              <a:rPr lang="it-IT" b="1" spc="-300" dirty="0">
                <a:solidFill>
                  <a:srgbClr val="812C7C"/>
                </a:solidFill>
                <a:latin typeface="Bebas Neue Bold"/>
              </a:rPr>
              <a:t>Programma</a:t>
            </a:r>
            <a:br>
              <a:rPr lang="it-IT" b="1" spc="-300" dirty="0">
                <a:solidFill>
                  <a:srgbClr val="812C7C"/>
                </a:solidFill>
                <a:latin typeface="Bebas Neue Bold"/>
              </a:rPr>
            </a:br>
            <a:r>
              <a:rPr lang="it-IT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ok" pitchFamily="2" charset="77"/>
              </a:rPr>
              <a:t>27 settembre</a:t>
            </a:r>
            <a:endParaRPr lang="it-IT" spc="-300" dirty="0">
              <a:solidFill>
                <a:schemeClr val="tx1">
                  <a:lumMod val="85000"/>
                  <a:lumOff val="15000"/>
                </a:schemeClr>
              </a:solidFill>
              <a:latin typeface="Bebas Neue Book" pitchFamily="2" charset="77"/>
            </a:endParaRPr>
          </a:p>
        </p:txBody>
      </p:sp>
      <p:pic>
        <p:nvPicPr>
          <p:cNvPr id="5" name="Immagine 4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D1A8896A-63A3-1037-B34A-4281868B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1256" y="0"/>
            <a:ext cx="9796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CBF083-31A8-7E45-FDC6-1C72224B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88" y="365126"/>
            <a:ext cx="9433836" cy="65478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812C7C"/>
                </a:solidFill>
                <a:latin typeface="Bebas Neue Bold" pitchFamily="2" charset="77"/>
              </a:rPr>
              <a:t>01 | L’AGENDA POLITICA DEI GIOVANI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3AEDD7-B34B-F212-B033-4DBC33FD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88" y="1825625"/>
            <a:ext cx="8779412" cy="4012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812C7C"/>
                </a:solidFill>
                <a:latin typeface="Barlow" pitchFamily="2" charset="77"/>
              </a:rPr>
              <a:t>COSA</a:t>
            </a:r>
            <a:br>
              <a:rPr lang="it-IT" dirty="0">
                <a:latin typeface="Barlow" pitchFamily="2" charset="77"/>
              </a:rPr>
            </a:br>
            <a:r>
              <a:rPr lang="it-IT" dirty="0">
                <a:latin typeface="Barlow" pitchFamily="2" charset="77"/>
              </a:rPr>
              <a:t>“Indagine realizzata ACLI e IREF su un campione nazionale di 1.010 ragazze e ragazzi (metodologia CAWI)</a:t>
            </a:r>
          </a:p>
          <a:p>
            <a:pPr marL="0" indent="0">
              <a:buNone/>
            </a:pPr>
            <a:r>
              <a:rPr lang="it-IT" dirty="0">
                <a:solidFill>
                  <a:srgbClr val="812C7C"/>
                </a:solidFill>
                <a:latin typeface="Barlow" pitchFamily="2" charset="77"/>
              </a:rPr>
              <a:t>CONTENUTI</a:t>
            </a:r>
          </a:p>
          <a:p>
            <a:pPr marL="0" indent="0">
              <a:buNone/>
            </a:pPr>
            <a:r>
              <a:rPr lang="it-IT" dirty="0">
                <a:latin typeface="Barlow" pitchFamily="2" charset="77"/>
              </a:rPr>
              <a:t>Un quadro inedito su percezioni, valori e delle forme di partecipazione dei giovani italiani</a:t>
            </a:r>
          </a:p>
          <a:p>
            <a:pPr marL="0" indent="0">
              <a:buNone/>
            </a:pPr>
            <a:r>
              <a:rPr lang="it-IT" dirty="0">
                <a:solidFill>
                  <a:srgbClr val="812C7C"/>
                </a:solidFill>
                <a:latin typeface="Barlow" pitchFamily="2" charset="77"/>
              </a:rPr>
              <a:t>RISULTATI</a:t>
            </a:r>
          </a:p>
          <a:p>
            <a:pPr marL="0" indent="0">
              <a:buNone/>
            </a:pPr>
            <a:r>
              <a:rPr lang="it-IT" dirty="0">
                <a:latin typeface="Barlow" pitchFamily="2" charset="77"/>
              </a:rPr>
              <a:t>I dati smentiscono l’idea di un disinteresse nei confronti della politica: i giovani seguono con attenzione i temi dell’attualità, anche se con orientamenti differenziati a seconda delle sensibilità culturali e delle collocazioni ideali</a:t>
            </a:r>
          </a:p>
        </p:txBody>
      </p:sp>
    </p:spTree>
    <p:extLst>
      <p:ext uri="{BB962C8B-B14F-4D97-AF65-F5344CB8AC3E}">
        <p14:creationId xmlns:p14="http://schemas.microsoft.com/office/powerpoint/2010/main" val="373860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DF2F4-3ABA-40D3-4061-F8B484CAC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580A6-5F84-62C6-EAA5-6CF3E088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307" y="282388"/>
            <a:ext cx="8810646" cy="85087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812C7C"/>
                </a:solidFill>
                <a:latin typeface="Bebas Neue Bold" pitchFamily="2" charset="77"/>
              </a:rPr>
              <a:t>02 | L’INTERESSE PER L’ATTUALITÀ POLITICA E SOCIALE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7F8A86-87B9-12EA-829D-BBA49A77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3C6722-FCD6-1438-D5EC-2ABA4FCD052A}"/>
              </a:ext>
            </a:extLst>
          </p:cNvPr>
          <p:cNvSpPr txBox="1"/>
          <p:nvPr/>
        </p:nvSpPr>
        <p:spPr>
          <a:xfrm>
            <a:off x="14456780" y="763929"/>
            <a:ext cx="184731" cy="369332"/>
          </a:xfrm>
          <a:prstGeom prst="rect">
            <a:avLst/>
          </a:prstGeom>
          <a:solidFill>
            <a:srgbClr val="638674"/>
          </a:solidFill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68DF2A5-514A-31B9-42DA-6912400D6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906422"/>
              </p:ext>
            </p:extLst>
          </p:nvPr>
        </p:nvGraphicFramePr>
        <p:xfrm>
          <a:off x="1421661" y="1610604"/>
          <a:ext cx="10105291" cy="443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73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C85F6-9729-8BA5-F7FC-9FB9AB4C0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871ED6-8423-8B9C-F553-05055A9D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517" y="416342"/>
            <a:ext cx="9036423" cy="71691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812C7C"/>
                </a:solidFill>
                <a:latin typeface="Bebas Neue Bold" pitchFamily="2" charset="77"/>
              </a:rPr>
              <a:t>03 | POLARIZZAZIONI E TEMI GENERAZIONALI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02ACA4-3578-8E40-2588-BEBD72C1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3B1BD5-F5A8-1A5C-56E3-56503F479381}"/>
              </a:ext>
            </a:extLst>
          </p:cNvPr>
          <p:cNvSpPr txBox="1"/>
          <p:nvPr/>
        </p:nvSpPr>
        <p:spPr>
          <a:xfrm>
            <a:off x="14456780" y="763929"/>
            <a:ext cx="184731" cy="369332"/>
          </a:xfrm>
          <a:prstGeom prst="rect">
            <a:avLst/>
          </a:prstGeom>
          <a:solidFill>
            <a:srgbClr val="638674"/>
          </a:solidFill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8B006CF-2A20-CB4E-7758-1DF4D5B40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86780"/>
              </p:ext>
            </p:extLst>
          </p:nvPr>
        </p:nvGraphicFramePr>
        <p:xfrm>
          <a:off x="1983543" y="2317505"/>
          <a:ext cx="9947724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7778">
                  <a:extLst>
                    <a:ext uri="{9D8B030D-6E8A-4147-A177-3AD203B41FA5}">
                      <a16:colId xmlns:a16="http://schemas.microsoft.com/office/drawing/2014/main" val="2563973882"/>
                    </a:ext>
                  </a:extLst>
                </a:gridCol>
                <a:gridCol w="904496">
                  <a:extLst>
                    <a:ext uri="{9D8B030D-6E8A-4147-A177-3AD203B41FA5}">
                      <a16:colId xmlns:a16="http://schemas.microsoft.com/office/drawing/2014/main" val="3821162983"/>
                    </a:ext>
                  </a:extLst>
                </a:gridCol>
                <a:gridCol w="904496">
                  <a:extLst>
                    <a:ext uri="{9D8B030D-6E8A-4147-A177-3AD203B41FA5}">
                      <a16:colId xmlns:a16="http://schemas.microsoft.com/office/drawing/2014/main" val="2115407431"/>
                    </a:ext>
                  </a:extLst>
                </a:gridCol>
                <a:gridCol w="904496">
                  <a:extLst>
                    <a:ext uri="{9D8B030D-6E8A-4147-A177-3AD203B41FA5}">
                      <a16:colId xmlns:a16="http://schemas.microsoft.com/office/drawing/2014/main" val="3572382502"/>
                    </a:ext>
                  </a:extLst>
                </a:gridCol>
                <a:gridCol w="904496">
                  <a:extLst>
                    <a:ext uri="{9D8B030D-6E8A-4147-A177-3AD203B41FA5}">
                      <a16:colId xmlns:a16="http://schemas.microsoft.com/office/drawing/2014/main" val="1659045077"/>
                    </a:ext>
                  </a:extLst>
                </a:gridCol>
                <a:gridCol w="904496">
                  <a:extLst>
                    <a:ext uri="{9D8B030D-6E8A-4147-A177-3AD203B41FA5}">
                      <a16:colId xmlns:a16="http://schemas.microsoft.com/office/drawing/2014/main" val="3846297877"/>
                    </a:ext>
                  </a:extLst>
                </a:gridCol>
                <a:gridCol w="930114">
                  <a:extLst>
                    <a:ext uri="{9D8B030D-6E8A-4147-A177-3AD203B41FA5}">
                      <a16:colId xmlns:a16="http://schemas.microsoft.com/office/drawing/2014/main" val="1368109184"/>
                    </a:ext>
                  </a:extLst>
                </a:gridCol>
                <a:gridCol w="997352">
                  <a:extLst>
                    <a:ext uri="{9D8B030D-6E8A-4147-A177-3AD203B41FA5}">
                      <a16:colId xmlns:a16="http://schemas.microsoft.com/office/drawing/2014/main" val="3975770259"/>
                    </a:ext>
                  </a:extLst>
                </a:gridCol>
              </a:tblGrid>
              <a:tr h="71755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kern="100" dirty="0">
                          <a:solidFill>
                            <a:srgbClr val="812C7C"/>
                          </a:solidFill>
                          <a:effectLst/>
                          <a:latin typeface="Barlow" pitchFamily="2" charset="77"/>
                        </a:rPr>
                        <a:t>Tra i seguenti quali sono i tre temi di attualità che segui più da vicino?</a:t>
                      </a:r>
                      <a:endParaRPr lang="it-IT" sz="1400" kern="100" dirty="0">
                        <a:solidFill>
                          <a:srgbClr val="812C7C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kern="100" dirty="0">
                          <a:solidFill>
                            <a:srgbClr val="812C7C"/>
                          </a:solidFill>
                          <a:effectLst/>
                          <a:latin typeface="Barlow" pitchFamily="2" charset="77"/>
                        </a:rPr>
                        <a:t>Auto collocazione politica</a:t>
                      </a:r>
                      <a:endParaRPr lang="it-IT" sz="1600" kern="100" dirty="0">
                        <a:solidFill>
                          <a:srgbClr val="812C7C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333"/>
                  </a:ext>
                </a:extLst>
              </a:tr>
              <a:tr h="717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Sinistra-Sinistra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Centro-Sinistra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Centro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Centro-Destra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Destra-Destra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Non si riconosce in SX-DX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Non sa/Non è interessato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670299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La guerra tra Russia e Ucraina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16,5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21,3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27,3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28,0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20,8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20,2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18,9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67119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La guerra tra Israele e Hamas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36,7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35,7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26,3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31,3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27,1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25,3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18,9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880930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I diritti civili delle minoranze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31,6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20,3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16,0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13,3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13,5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11,8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11,3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722357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La violenza di genere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38,0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40,6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30,9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29,3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25,0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33,1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43,4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59237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Le conseguenze del cambiamento climatico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40,5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42,0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34,0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28,0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29,2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43,3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30,2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909253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Il salario minimo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48,1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39,1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35,6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37,3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40,6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48,3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35,8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648671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Il diritto alla casa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16,5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12,6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14,4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16,7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26,0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16,3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12,3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724062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La salute mentale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25,3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31,9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28,9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29,3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28,1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41,0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37,7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837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kern="100">
                          <a:solidFill>
                            <a:srgbClr val="812C7C"/>
                          </a:solidFill>
                          <a:effectLst/>
                          <a:latin typeface="Barlow" pitchFamily="2" charset="77"/>
                        </a:rPr>
                        <a:t> Totale </a:t>
                      </a:r>
                      <a:endParaRPr lang="it-IT" sz="1400" kern="100">
                        <a:solidFill>
                          <a:srgbClr val="812C7C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253,2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243,5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213,4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213,2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210,3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239,3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208,5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56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26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0A6E26-F15F-2D2C-27C2-D53A6DA4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061" y="378572"/>
            <a:ext cx="9228407" cy="831663"/>
          </a:xfrm>
        </p:spPr>
        <p:txBody>
          <a:bodyPr/>
          <a:lstStyle/>
          <a:p>
            <a:r>
              <a:rPr lang="it-IT" b="1" dirty="0">
                <a:solidFill>
                  <a:srgbClr val="812C7C"/>
                </a:solidFill>
                <a:latin typeface="Bebas Neue Bold" pitchFamily="2" charset="77"/>
              </a:rPr>
              <a:t>04 | IMPEGNO E VALORI UNIVERSALI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11C4138-58F8-BB96-4439-D0CF3F377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847315"/>
              </p:ext>
            </p:extLst>
          </p:nvPr>
        </p:nvGraphicFramePr>
        <p:xfrm>
          <a:off x="1309663" y="1690688"/>
          <a:ext cx="7595186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814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61295-374E-B3C4-ACF4-2116AF158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121C1-E82E-ECE8-FCFB-1CBDF948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647" y="365125"/>
            <a:ext cx="8597152" cy="924205"/>
          </a:xfrm>
        </p:spPr>
        <p:txBody>
          <a:bodyPr/>
          <a:lstStyle/>
          <a:p>
            <a:r>
              <a:rPr lang="it-IT" b="1" dirty="0">
                <a:solidFill>
                  <a:srgbClr val="812C7C"/>
                </a:solidFill>
                <a:latin typeface="Bebas Neue Bold" pitchFamily="2" charset="77"/>
              </a:rPr>
              <a:t>05 | DIFFERENTI PRIORITÀ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087AE18-A45C-1237-7460-A7BCCE9E1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91864"/>
              </p:ext>
            </p:extLst>
          </p:nvPr>
        </p:nvGraphicFramePr>
        <p:xfrm>
          <a:off x="2052335" y="2154910"/>
          <a:ext cx="9865717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2658">
                  <a:extLst>
                    <a:ext uri="{9D8B030D-6E8A-4147-A177-3AD203B41FA5}">
                      <a16:colId xmlns:a16="http://schemas.microsoft.com/office/drawing/2014/main" val="1944842608"/>
                    </a:ext>
                  </a:extLst>
                </a:gridCol>
                <a:gridCol w="863987">
                  <a:extLst>
                    <a:ext uri="{9D8B030D-6E8A-4147-A177-3AD203B41FA5}">
                      <a16:colId xmlns:a16="http://schemas.microsoft.com/office/drawing/2014/main" val="2203889964"/>
                    </a:ext>
                  </a:extLst>
                </a:gridCol>
                <a:gridCol w="863987">
                  <a:extLst>
                    <a:ext uri="{9D8B030D-6E8A-4147-A177-3AD203B41FA5}">
                      <a16:colId xmlns:a16="http://schemas.microsoft.com/office/drawing/2014/main" val="3152965086"/>
                    </a:ext>
                  </a:extLst>
                </a:gridCol>
                <a:gridCol w="863987">
                  <a:extLst>
                    <a:ext uri="{9D8B030D-6E8A-4147-A177-3AD203B41FA5}">
                      <a16:colId xmlns:a16="http://schemas.microsoft.com/office/drawing/2014/main" val="1854133231"/>
                    </a:ext>
                  </a:extLst>
                </a:gridCol>
                <a:gridCol w="863987">
                  <a:extLst>
                    <a:ext uri="{9D8B030D-6E8A-4147-A177-3AD203B41FA5}">
                      <a16:colId xmlns:a16="http://schemas.microsoft.com/office/drawing/2014/main" val="83813251"/>
                    </a:ext>
                  </a:extLst>
                </a:gridCol>
                <a:gridCol w="863987">
                  <a:extLst>
                    <a:ext uri="{9D8B030D-6E8A-4147-A177-3AD203B41FA5}">
                      <a16:colId xmlns:a16="http://schemas.microsoft.com/office/drawing/2014/main" val="2803895529"/>
                    </a:ext>
                  </a:extLst>
                </a:gridCol>
                <a:gridCol w="1146562">
                  <a:extLst>
                    <a:ext uri="{9D8B030D-6E8A-4147-A177-3AD203B41FA5}">
                      <a16:colId xmlns:a16="http://schemas.microsoft.com/office/drawing/2014/main" val="3991513976"/>
                    </a:ext>
                  </a:extLst>
                </a:gridCol>
                <a:gridCol w="1146562">
                  <a:extLst>
                    <a:ext uri="{9D8B030D-6E8A-4147-A177-3AD203B41FA5}">
                      <a16:colId xmlns:a16="http://schemas.microsoft.com/office/drawing/2014/main" val="2868246329"/>
                    </a:ext>
                  </a:extLst>
                </a:gridCol>
              </a:tblGrid>
              <a:tr h="13716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kern="100" dirty="0">
                          <a:solidFill>
                            <a:srgbClr val="812C7C"/>
                          </a:solidFill>
                          <a:effectLst/>
                          <a:latin typeface="Barlow" pitchFamily="2" charset="77"/>
                        </a:rPr>
                        <a:t>Su una scala da 1 a 10, oggi, per quali cause vale la pena impegnarsi?</a:t>
                      </a:r>
                    </a:p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rgbClr val="812C7C"/>
                          </a:solidFill>
                          <a:effectLst/>
                          <a:latin typeface="Barlow" pitchFamily="2" charset="77"/>
                        </a:rPr>
                        <a:t> </a:t>
                      </a:r>
                      <a:endParaRPr lang="it-IT" sz="1400" kern="100" dirty="0">
                        <a:solidFill>
                          <a:srgbClr val="812C7C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rgbClr val="812C7C"/>
                          </a:solidFill>
                          <a:effectLst/>
                          <a:latin typeface="Barlow" pitchFamily="2" charset="77"/>
                        </a:rPr>
                        <a:t>Auto collocazione politica</a:t>
                      </a:r>
                      <a:endParaRPr lang="it-IT" sz="1400" kern="100">
                        <a:solidFill>
                          <a:srgbClr val="812C7C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23281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Sinistra-Sinistra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Centro-Sinistra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Centro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Centro-Destra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Destra-Destra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Non si riconosce in SX-DX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Non sa/Non è interessato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59042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Raggiungere la parità tra i sessi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8,0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7,1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Difendere l’ambiente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7,9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10186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Diffondere la pace nel mondo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8,1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7,9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24675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Lottare contro il razzismo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8,1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7,0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6,8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6,9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82784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Lottare contro la povertà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8,1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7,5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8,1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99616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Difendere i diritti umani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7,8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25069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Difendere le minoranze religiose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6,4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5,8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5,8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5,6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5,3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53443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Difendere i diritti delle persone LGBTQ+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7,9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5,8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6,1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6,5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5,9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24262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Superare il capitalismo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6,6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30009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Rafforzare il potere politico dell’Europa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6,6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6,2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5,6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5,3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20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Tutelare il valore della democrazia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7,0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6,9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7,7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7,4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6,8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8771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Ridurre le diseguaglianze </a:t>
                      </a:r>
                      <a:endParaRPr lang="it-IT" sz="1400" b="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8,1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8,1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6,9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7,5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7,8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Barlow" pitchFamily="2" charset="77"/>
                        </a:rPr>
                        <a:t>7,3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Barlow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03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23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C73B5-8713-CD80-8B54-E9F80479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094" y="365125"/>
            <a:ext cx="9103038" cy="777875"/>
          </a:xfrm>
        </p:spPr>
        <p:txBody>
          <a:bodyPr/>
          <a:lstStyle/>
          <a:p>
            <a:r>
              <a:rPr lang="it-IT" b="1" dirty="0">
                <a:solidFill>
                  <a:srgbClr val="812C7C"/>
                </a:solidFill>
                <a:latin typeface="Bebas Neue Bold" pitchFamily="2" charset="77"/>
              </a:rPr>
              <a:t>06 | CHI RAPPRESENTA I GIOVANI?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B693A63-67E5-EE1A-4AAF-4FA8752EB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040671"/>
              </p:ext>
            </p:extLst>
          </p:nvPr>
        </p:nvGraphicFramePr>
        <p:xfrm>
          <a:off x="2110154" y="1914525"/>
          <a:ext cx="8834511" cy="364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71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7064781-695A-0ABD-2FFD-8E860DB7A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8470" y="981635"/>
            <a:ext cx="3644153" cy="1042613"/>
          </a:xfrm>
        </p:spPr>
        <p:txBody>
          <a:bodyPr>
            <a:normAutofit fontScale="90000"/>
          </a:bodyPr>
          <a:lstStyle/>
          <a:p>
            <a:pPr algn="l"/>
            <a:r>
              <a:rPr lang="it-IT" b="1" spc="-300" dirty="0">
                <a:solidFill>
                  <a:srgbClr val="812C7C"/>
                </a:solidFill>
                <a:latin typeface="Bebas Neue Bold"/>
              </a:rPr>
              <a:t>Programma</a:t>
            </a:r>
            <a:br>
              <a:rPr lang="it-IT" b="1" spc="-300" dirty="0">
                <a:solidFill>
                  <a:srgbClr val="812C7C"/>
                </a:solidFill>
                <a:latin typeface="Bebas Neue Bold"/>
              </a:rPr>
            </a:br>
            <a:r>
              <a:rPr lang="it-IT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ok" pitchFamily="2" charset="77"/>
              </a:rPr>
              <a:t>25 settembre</a:t>
            </a:r>
            <a:endParaRPr lang="it-IT" spc="-300" dirty="0">
              <a:solidFill>
                <a:schemeClr val="tx1">
                  <a:lumMod val="85000"/>
                  <a:lumOff val="15000"/>
                </a:schemeClr>
              </a:solidFill>
              <a:latin typeface="Bebas Neue Book" pitchFamily="2" charset="77"/>
            </a:endParaRPr>
          </a:p>
        </p:txBody>
      </p:sp>
      <p:pic>
        <p:nvPicPr>
          <p:cNvPr id="11" name="Immagine 10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86D573D3-C667-FD90-CC2E-B1CF01716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524"/>
            <a:ext cx="8646202" cy="60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1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7064781-695A-0ABD-2FFD-8E860DB7A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1235" y="1680882"/>
            <a:ext cx="3644153" cy="1042613"/>
          </a:xfrm>
        </p:spPr>
        <p:txBody>
          <a:bodyPr>
            <a:normAutofit fontScale="90000"/>
          </a:bodyPr>
          <a:lstStyle/>
          <a:p>
            <a:pPr algn="l"/>
            <a:r>
              <a:rPr lang="it-IT" b="1" spc="-300" dirty="0">
                <a:solidFill>
                  <a:srgbClr val="812C7C"/>
                </a:solidFill>
                <a:latin typeface="Bebas Neue Bold"/>
              </a:rPr>
              <a:t>Programma</a:t>
            </a:r>
            <a:br>
              <a:rPr lang="it-IT" b="1" spc="-300" dirty="0">
                <a:solidFill>
                  <a:srgbClr val="812C7C"/>
                </a:solidFill>
                <a:latin typeface="Bebas Neue Bold"/>
              </a:rPr>
            </a:br>
            <a:r>
              <a:rPr lang="it-IT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ok" pitchFamily="2" charset="77"/>
              </a:rPr>
              <a:t>26 settembre</a:t>
            </a:r>
            <a:br>
              <a:rPr lang="it-IT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ok" pitchFamily="2" charset="77"/>
              </a:rPr>
            </a:br>
            <a:r>
              <a:rPr lang="it-IT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ok" pitchFamily="2" charset="77"/>
              </a:rPr>
              <a:t>mattina</a:t>
            </a:r>
            <a:endParaRPr lang="it-IT" spc="-300" dirty="0">
              <a:solidFill>
                <a:schemeClr val="tx1">
                  <a:lumMod val="85000"/>
                  <a:lumOff val="15000"/>
                </a:schemeClr>
              </a:solidFill>
              <a:latin typeface="Bebas Neue Book" pitchFamily="2" charset="77"/>
            </a:endParaRPr>
          </a:p>
        </p:txBody>
      </p:sp>
      <p:pic>
        <p:nvPicPr>
          <p:cNvPr id="3" name="Immagine 2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8F63E7BB-A3EF-479C-02F7-80DF0BA2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197" y="147919"/>
            <a:ext cx="10045863" cy="70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72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526</Words>
  <Application>Microsoft Macintosh PowerPoint</Application>
  <PresentationFormat>Widescreen</PresentationFormat>
  <Paragraphs>209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Barlow</vt:lpstr>
      <vt:lpstr>Barlow Condensed</vt:lpstr>
      <vt:lpstr>Bebas Neue Bold</vt:lpstr>
      <vt:lpstr>Bebas Neue Book</vt:lpstr>
      <vt:lpstr>Calibri</vt:lpstr>
      <vt:lpstr>Calibri Light</vt:lpstr>
      <vt:lpstr>Tema di Office</vt:lpstr>
      <vt:lpstr>NÉ DENTRO, NÉ CONTRO?  I giovani e la politica: percezioni, esperienze e condizioni di partecipazione  Anticipazioni stampa della ricerca – 23.09.2025</vt:lpstr>
      <vt:lpstr>01 | L’AGENDA POLITICA DEI GIOVANI</vt:lpstr>
      <vt:lpstr>02 | L’INTERESSE PER L’ATTUALITÀ POLITICA E SOCIALE</vt:lpstr>
      <vt:lpstr>03 | POLARIZZAZIONI E TEMI GENERAZIONALI</vt:lpstr>
      <vt:lpstr>04 | IMPEGNO E VALORI UNIVERSALI</vt:lpstr>
      <vt:lpstr>05 | DIFFERENTI PRIORITÀ</vt:lpstr>
      <vt:lpstr>06 | CHI RAPPRESENTA I GIOVANI?</vt:lpstr>
      <vt:lpstr>Programma 25 settembre</vt:lpstr>
      <vt:lpstr>Programma 26 settembre mattina</vt:lpstr>
      <vt:lpstr>Programma 26 settembre pomeriggio</vt:lpstr>
      <vt:lpstr>Programma 27 settembre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De Paolis</dc:creator>
  <cp:lastModifiedBy>Stefano De Paolis</cp:lastModifiedBy>
  <cp:revision>4</cp:revision>
  <dcterms:created xsi:type="dcterms:W3CDTF">2025-09-17T08:54:46Z</dcterms:created>
  <dcterms:modified xsi:type="dcterms:W3CDTF">2025-09-22T16:29:03Z</dcterms:modified>
</cp:coreProperties>
</file>